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693400" cy="7562850"/>
  <p:notesSz cx="10693400" cy="756285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494" y="-4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2004" y="974267"/>
            <a:ext cx="8889390" cy="903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1395" y="2287828"/>
            <a:ext cx="8890609" cy="3532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02002" y="428625"/>
            <a:ext cx="8888095" cy="8485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140325" algn="ctr" rtl="0">
              <a:lnSpc>
                <a:spcPct val="144000"/>
              </a:lnSpc>
              <a:spcBef>
                <a:spcPts val="100"/>
              </a:spcBef>
              <a:tabLst>
                <a:tab pos="1126490" algn="l"/>
              </a:tabLst>
            </a:pPr>
            <a:r>
              <a:rPr lang="en-US" sz="2000" b="1" spc="-5" dirty="0" smtClean="0">
                <a:latin typeface="Times New Roman"/>
                <a:cs typeface="Times New Roman"/>
              </a:rPr>
              <a:t>							</a:t>
            </a:r>
            <a:r>
              <a:rPr sz="2000" b="1" spc="-5" dirty="0" smtClean="0">
                <a:latin typeface="Times New Roman"/>
                <a:cs typeface="Times New Roman"/>
              </a:rPr>
              <a:t>Proteins:</a:t>
            </a:r>
            <a:r>
              <a:rPr lang="en-US" sz="2000" b="1" spc="-5" dirty="0" smtClean="0">
                <a:latin typeface="Times New Roman"/>
                <a:cs typeface="Times New Roman"/>
              </a:rPr>
              <a:t> </a:t>
            </a:r>
            <a:r>
              <a:rPr sz="2000" b="1" spc="-5" dirty="0" smtClean="0">
                <a:latin typeface="Times New Roman"/>
                <a:cs typeface="Times New Roman"/>
              </a:rPr>
              <a:t>Introduction</a:t>
            </a:r>
            <a:r>
              <a:rPr sz="2000" b="1" spc="-5" dirty="0">
                <a:latin typeface="Times New Roman"/>
                <a:cs typeface="Times New Roman"/>
              </a:rPr>
              <a:t>, structure and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classification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1986077"/>
            <a:ext cx="8888095" cy="35325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 indent="890269" algn="just" rtl="0">
              <a:lnSpc>
                <a:spcPct val="1441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Proteins </a:t>
            </a:r>
            <a:r>
              <a:rPr sz="2000" dirty="0">
                <a:latin typeface="Times New Roman"/>
                <a:cs typeface="Times New Roman"/>
              </a:rPr>
              <a:t>(from </a:t>
            </a:r>
            <a:r>
              <a:rPr sz="2000" spc="-5" dirty="0">
                <a:latin typeface="Times New Roman"/>
                <a:cs typeface="Times New Roman"/>
              </a:rPr>
              <a:t>the Greek </a:t>
            </a:r>
            <a:r>
              <a:rPr sz="2000" b="1" i="1" spc="-5" dirty="0">
                <a:latin typeface="Times New Roman"/>
                <a:cs typeface="Times New Roman"/>
              </a:rPr>
              <a:t>proteios, </a:t>
            </a:r>
            <a:r>
              <a:rPr sz="2000" spc="-5" dirty="0">
                <a:latin typeface="Times New Roman"/>
                <a:cs typeface="Times New Roman"/>
              </a:rPr>
              <a:t>primary)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10" dirty="0">
                <a:latin typeface="Times New Roman"/>
                <a:cs typeface="Times New Roman"/>
              </a:rPr>
              <a:t>the major </a:t>
            </a:r>
            <a:r>
              <a:rPr sz="2000" spc="-5" dirty="0">
                <a:latin typeface="Times New Roman"/>
                <a:cs typeface="Times New Roman"/>
              </a:rPr>
              <a:t>cell </a:t>
            </a:r>
            <a:r>
              <a:rPr sz="2000" spc="-10" dirty="0">
                <a:latin typeface="Times New Roman"/>
                <a:cs typeface="Times New Roman"/>
              </a:rPr>
              <a:t>components </a:t>
            </a:r>
            <a:r>
              <a:rPr sz="2000" spc="10" dirty="0">
                <a:latin typeface="Times New Roman"/>
                <a:cs typeface="Times New Roman"/>
              </a:rPr>
              <a:t>of  </a:t>
            </a:r>
            <a:r>
              <a:rPr sz="2000" spc="-5" dirty="0">
                <a:latin typeface="Times New Roman"/>
                <a:cs typeface="Times New Roman"/>
              </a:rPr>
              <a:t>any </a:t>
            </a:r>
            <a:r>
              <a:rPr sz="2000" dirty="0">
                <a:latin typeface="Times New Roman"/>
                <a:cs typeface="Times New Roman"/>
              </a:rPr>
              <a:t>living </a:t>
            </a:r>
            <a:r>
              <a:rPr sz="2000" spc="-10" dirty="0">
                <a:latin typeface="Times New Roman"/>
                <a:cs typeface="Times New Roman"/>
              </a:rPr>
              <a:t>organism. </a:t>
            </a:r>
            <a:r>
              <a:rPr sz="2000" spc="-5" dirty="0">
                <a:latin typeface="Times New Roman"/>
                <a:cs typeface="Times New Roman"/>
              </a:rPr>
              <a:t>Proteins play the </a:t>
            </a:r>
            <a:r>
              <a:rPr sz="2000" spc="-10" dirty="0">
                <a:latin typeface="Times New Roman"/>
                <a:cs typeface="Times New Roman"/>
              </a:rPr>
              <a:t>most </a:t>
            </a:r>
            <a:r>
              <a:rPr sz="2000" spc="-5" dirty="0">
                <a:latin typeface="Times New Roman"/>
                <a:cs typeface="Times New Roman"/>
              </a:rPr>
              <a:t>important </a:t>
            </a:r>
            <a:r>
              <a:rPr sz="2000" dirty="0">
                <a:latin typeface="Times New Roman"/>
                <a:cs typeface="Times New Roman"/>
              </a:rPr>
              <a:t>role </a:t>
            </a:r>
            <a:r>
              <a:rPr sz="2000" spc="-5" dirty="0">
                <a:latin typeface="Times New Roman"/>
                <a:cs typeface="Times New Roman"/>
              </a:rPr>
              <a:t>in all biological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processes.</a:t>
            </a:r>
            <a:endParaRPr sz="2000" dirty="0">
              <a:latin typeface="Times New Roman"/>
              <a:cs typeface="Times New Roman"/>
            </a:endParaRPr>
          </a:p>
          <a:p>
            <a:pPr marL="12700" marR="5080" indent="890269" algn="just" rtl="0">
              <a:lnSpc>
                <a:spcPct val="143700"/>
              </a:lnSpc>
              <a:spcBef>
                <a:spcPts val="10"/>
              </a:spcBef>
            </a:pPr>
            <a:r>
              <a:rPr sz="2000" spc="-5" dirty="0">
                <a:latin typeface="Times New Roman"/>
                <a:cs typeface="Times New Roman"/>
              </a:rPr>
              <a:t>Proteins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high-molecular nitrogen-containing organic compounds </a:t>
            </a:r>
            <a:r>
              <a:rPr sz="2000" spc="-10" dirty="0">
                <a:latin typeface="Times New Roman"/>
                <a:cs typeface="Times New Roman"/>
              </a:rPr>
              <a:t>with  </a:t>
            </a:r>
            <a:r>
              <a:rPr sz="2000" spc="-5" dirty="0">
                <a:latin typeface="Times New Roman"/>
                <a:cs typeface="Times New Roman"/>
              </a:rPr>
              <a:t>complex structural organization, </a:t>
            </a:r>
            <a:r>
              <a:rPr sz="2000" spc="5" dirty="0">
                <a:latin typeface="Times New Roman"/>
                <a:cs typeface="Times New Roman"/>
              </a:rPr>
              <a:t>polymers </a:t>
            </a:r>
            <a:r>
              <a:rPr sz="2000" spc="-5" dirty="0">
                <a:latin typeface="Times New Roman"/>
                <a:cs typeface="Times New Roman"/>
              </a:rPr>
              <a:t>composed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amino acids </a:t>
            </a:r>
            <a:r>
              <a:rPr sz="2000" spc="-10" dirty="0">
                <a:latin typeface="Times New Roman"/>
                <a:cs typeface="Times New Roman"/>
              </a:rPr>
              <a:t>linked </a:t>
            </a:r>
            <a:r>
              <a:rPr sz="2000" spc="-5" dirty="0">
                <a:latin typeface="Times New Roman"/>
                <a:cs typeface="Times New Roman"/>
              </a:rPr>
              <a:t>into chains 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covalent </a:t>
            </a:r>
            <a:r>
              <a:rPr sz="2000" dirty="0">
                <a:latin typeface="Times New Roman"/>
                <a:cs typeface="Times New Roman"/>
              </a:rPr>
              <a:t>peptide </a:t>
            </a:r>
            <a:r>
              <a:rPr sz="2000" spc="-5" dirty="0">
                <a:latin typeface="Times New Roman"/>
                <a:cs typeface="Times New Roman"/>
              </a:rPr>
              <a:t>bonds. </a:t>
            </a:r>
            <a:r>
              <a:rPr sz="2000" dirty="0">
                <a:latin typeface="Times New Roman"/>
                <a:cs typeface="Times New Roman"/>
              </a:rPr>
              <a:t>Protein </a:t>
            </a:r>
            <a:r>
              <a:rPr sz="2000" spc="-5" dirty="0">
                <a:latin typeface="Times New Roman"/>
                <a:cs typeface="Times New Roman"/>
              </a:rPr>
              <a:t>monomers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5" dirty="0">
                <a:latin typeface="Times New Roman"/>
                <a:cs typeface="Times New Roman"/>
              </a:rPr>
              <a:t>α-amino </a:t>
            </a:r>
            <a:r>
              <a:rPr sz="2000" spc="-5" dirty="0">
                <a:latin typeface="Times New Roman"/>
                <a:cs typeface="Times New Roman"/>
              </a:rPr>
              <a:t>acids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L-amino acids  (levorotatory).</a:t>
            </a:r>
            <a:endParaRPr sz="2000" dirty="0">
              <a:latin typeface="Times New Roman"/>
              <a:cs typeface="Times New Roman"/>
            </a:endParaRPr>
          </a:p>
          <a:p>
            <a:pPr marL="12700" marR="14604" indent="636905" algn="just" rtl="0">
              <a:lnSpc>
                <a:spcPct val="143100"/>
              </a:lnSpc>
              <a:spcBef>
                <a:spcPts val="20"/>
              </a:spcBef>
            </a:pPr>
            <a:r>
              <a:rPr sz="2000" spc="-10" dirty="0">
                <a:latin typeface="Times New Roman"/>
                <a:cs typeface="Times New Roman"/>
              </a:rPr>
              <a:t>High </a:t>
            </a:r>
            <a:r>
              <a:rPr sz="2000" spc="-5" dirty="0">
                <a:latin typeface="Times New Roman"/>
                <a:cs typeface="Times New Roman"/>
              </a:rPr>
              <a:t>molecular </a:t>
            </a:r>
            <a:r>
              <a:rPr sz="2000" spc="-15" dirty="0">
                <a:latin typeface="Times New Roman"/>
                <a:cs typeface="Times New Roman"/>
              </a:rPr>
              <a:t>mass </a:t>
            </a:r>
            <a:r>
              <a:rPr sz="2000" spc="-5" dirty="0">
                <a:latin typeface="Times New Roman"/>
                <a:cs typeface="Times New Roman"/>
              </a:rPr>
              <a:t>is a </a:t>
            </a:r>
            <a:r>
              <a:rPr sz="2000" dirty="0">
                <a:latin typeface="Times New Roman"/>
                <a:cs typeface="Times New Roman"/>
              </a:rPr>
              <a:t>very </a:t>
            </a:r>
            <a:r>
              <a:rPr sz="2000" spc="-5" dirty="0">
                <a:latin typeface="Times New Roman"/>
                <a:cs typeface="Times New Roman"/>
              </a:rPr>
              <a:t>important characteristic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proteins depending </a:t>
            </a:r>
            <a:r>
              <a:rPr sz="2000" spc="10" dirty="0">
                <a:latin typeface="Times New Roman"/>
                <a:cs typeface="Times New Roman"/>
              </a:rPr>
              <a:t>on 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chain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length.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974267"/>
            <a:ext cx="8890635" cy="401860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 rtl="0">
              <a:lnSpc>
                <a:spcPct val="143500"/>
              </a:lnSpc>
              <a:spcBef>
                <a:spcPts val="110"/>
              </a:spcBef>
            </a:pPr>
            <a:r>
              <a:rPr sz="2000" spc="-5" dirty="0">
                <a:latin typeface="Times New Roman"/>
                <a:cs typeface="Times New Roman"/>
              </a:rPr>
              <a:t>These bonds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10" dirty="0">
                <a:latin typeface="Times New Roman"/>
                <a:cs typeface="Times New Roman"/>
              </a:rPr>
              <a:t>formed </a:t>
            </a:r>
            <a:r>
              <a:rPr sz="2000" spc="1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interactions </a:t>
            </a:r>
            <a:r>
              <a:rPr sz="2000" dirty="0">
                <a:latin typeface="Times New Roman"/>
                <a:cs typeface="Times New Roman"/>
              </a:rPr>
              <a:t>between </a:t>
            </a:r>
            <a:r>
              <a:rPr sz="2000" spc="-5" dirty="0">
                <a:latin typeface="Times New Roman"/>
                <a:cs typeface="Times New Roman"/>
              </a:rPr>
              <a:t>negatively charged groups </a:t>
            </a:r>
            <a:r>
              <a:rPr sz="2000" dirty="0">
                <a:latin typeface="Times New Roman"/>
                <a:cs typeface="Times New Roman"/>
              </a:rPr>
              <a:t>(e.g.  </a:t>
            </a:r>
            <a:r>
              <a:rPr sz="2000" spc="-5" dirty="0">
                <a:latin typeface="Times New Roman"/>
                <a:cs typeface="Times New Roman"/>
              </a:rPr>
              <a:t>COO–)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acidic </a:t>
            </a:r>
            <a:r>
              <a:rPr sz="2000" spc="-10" dirty="0">
                <a:latin typeface="Times New Roman"/>
                <a:cs typeface="Times New Roman"/>
              </a:rPr>
              <a:t>amino </a:t>
            </a:r>
            <a:r>
              <a:rPr sz="2000" spc="-5" dirty="0">
                <a:latin typeface="Times New Roman"/>
                <a:cs typeface="Times New Roman"/>
              </a:rPr>
              <a:t>acids </a:t>
            </a:r>
            <a:r>
              <a:rPr sz="2000" spc="-15" dirty="0">
                <a:latin typeface="Times New Roman"/>
                <a:cs typeface="Times New Roman"/>
              </a:rPr>
              <a:t>with </a:t>
            </a:r>
            <a:r>
              <a:rPr sz="2000" spc="-5" dirty="0">
                <a:latin typeface="Times New Roman"/>
                <a:cs typeface="Times New Roman"/>
              </a:rPr>
              <a:t>positively charged groups (e.g. </a:t>
            </a:r>
            <a:r>
              <a:rPr sz="2000" spc="-10" dirty="0">
                <a:latin typeface="Times New Roman"/>
                <a:cs typeface="Times New Roman"/>
              </a:rPr>
              <a:t>NH3 </a:t>
            </a:r>
            <a:r>
              <a:rPr sz="2000" spc="-5" dirty="0">
                <a:latin typeface="Times New Roman"/>
                <a:cs typeface="Times New Roman"/>
              </a:rPr>
              <a:t>+)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basic  </a:t>
            </a:r>
            <a:r>
              <a:rPr sz="2000" spc="-10" dirty="0">
                <a:latin typeface="Times New Roman"/>
                <a:cs typeface="Times New Roman"/>
              </a:rPr>
              <a:t>amino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acids.</a:t>
            </a:r>
            <a:endParaRPr sz="2000">
              <a:latin typeface="Times New Roman"/>
              <a:cs typeface="Times New Roman"/>
            </a:endParaRPr>
          </a:p>
          <a:p>
            <a:pPr marL="12700" algn="just" rtl="0">
              <a:lnSpc>
                <a:spcPct val="100000"/>
              </a:lnSpc>
              <a:spcBef>
                <a:spcPts val="1060"/>
              </a:spcBef>
            </a:pPr>
            <a:r>
              <a:rPr sz="2000" dirty="0">
                <a:latin typeface="Times New Roman"/>
                <a:cs typeface="Times New Roman"/>
              </a:rPr>
              <a:t>(d) </a:t>
            </a:r>
            <a:r>
              <a:rPr sz="2000" b="1" spc="-5" dirty="0">
                <a:latin typeface="Times New Roman"/>
                <a:cs typeface="Times New Roman"/>
              </a:rPr>
              <a:t>Van der Waals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forces:</a:t>
            </a:r>
            <a:endParaRPr sz="2000">
              <a:latin typeface="Times New Roman"/>
              <a:cs typeface="Times New Roman"/>
            </a:endParaRPr>
          </a:p>
          <a:p>
            <a:pPr marL="12700" algn="just" rtl="0">
              <a:lnSpc>
                <a:spcPct val="100000"/>
              </a:lnSpc>
              <a:spcBef>
                <a:spcPts val="1055"/>
              </a:spcBef>
            </a:pPr>
            <a:r>
              <a:rPr sz="2000" spc="-5" dirty="0">
                <a:latin typeface="Times New Roman"/>
                <a:cs typeface="Times New Roman"/>
              </a:rPr>
              <a:t>These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non-covalent </a:t>
            </a:r>
            <a:r>
              <a:rPr sz="2000" dirty="0">
                <a:latin typeface="Times New Roman"/>
                <a:cs typeface="Times New Roman"/>
              </a:rPr>
              <a:t>associations </a:t>
            </a:r>
            <a:r>
              <a:rPr sz="2000" spc="-5" dirty="0">
                <a:latin typeface="Times New Roman"/>
                <a:cs typeface="Times New Roman"/>
              </a:rPr>
              <a:t>between electrically </a:t>
            </a:r>
            <a:r>
              <a:rPr sz="2000" spc="-10" dirty="0">
                <a:latin typeface="Times New Roman"/>
                <a:cs typeface="Times New Roman"/>
              </a:rPr>
              <a:t>neutral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molecules.</a:t>
            </a:r>
            <a:endParaRPr sz="20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 rtl="0">
              <a:lnSpc>
                <a:spcPct val="100000"/>
              </a:lnSpc>
            </a:pPr>
            <a:r>
              <a:rPr sz="2000" b="1" spc="-5" dirty="0">
                <a:latin typeface="Times New Roman"/>
                <a:cs typeface="Times New Roman"/>
              </a:rPr>
              <a:t>Classification </a:t>
            </a:r>
            <a:r>
              <a:rPr sz="2000" b="1" dirty="0">
                <a:latin typeface="Times New Roman"/>
                <a:cs typeface="Times New Roman"/>
              </a:rPr>
              <a:t>of </a:t>
            </a:r>
            <a:r>
              <a:rPr sz="2000" b="1" spc="-5" dirty="0">
                <a:latin typeface="Times New Roman"/>
                <a:cs typeface="Times New Roman"/>
              </a:rPr>
              <a:t>protein:</a:t>
            </a:r>
            <a:endParaRPr sz="2000">
              <a:latin typeface="Times New Roman"/>
              <a:cs typeface="Times New Roman"/>
            </a:endParaRPr>
          </a:p>
          <a:p>
            <a:pPr marL="12700" marR="8255" algn="just" rtl="0">
              <a:lnSpc>
                <a:spcPts val="3429"/>
              </a:lnSpc>
              <a:spcBef>
                <a:spcPts val="270"/>
              </a:spcBef>
            </a:pPr>
            <a:r>
              <a:rPr sz="2000" spc="-5" dirty="0">
                <a:latin typeface="Times New Roman"/>
                <a:cs typeface="Times New Roman"/>
              </a:rPr>
              <a:t>Proteins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classified </a:t>
            </a:r>
            <a:r>
              <a:rPr sz="2000" spc="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several </a:t>
            </a:r>
            <a:r>
              <a:rPr sz="2000" spc="-15" dirty="0">
                <a:latin typeface="Times New Roman"/>
                <a:cs typeface="Times New Roman"/>
              </a:rPr>
              <a:t>ways. </a:t>
            </a:r>
            <a:r>
              <a:rPr sz="2000" spc="10" dirty="0">
                <a:latin typeface="Times New Roman"/>
                <a:cs typeface="Times New Roman"/>
              </a:rPr>
              <a:t>Two </a:t>
            </a:r>
            <a:r>
              <a:rPr sz="2000" spc="-5" dirty="0">
                <a:latin typeface="Times New Roman"/>
                <a:cs typeface="Times New Roman"/>
              </a:rPr>
              <a:t>major </a:t>
            </a:r>
            <a:r>
              <a:rPr sz="2000" spc="-10" dirty="0">
                <a:latin typeface="Times New Roman"/>
                <a:cs typeface="Times New Roman"/>
              </a:rPr>
              <a:t>types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classifying </a:t>
            </a:r>
            <a:r>
              <a:rPr sz="2000" dirty="0">
                <a:latin typeface="Times New Roman"/>
                <a:cs typeface="Times New Roman"/>
              </a:rPr>
              <a:t>proteins </a:t>
            </a:r>
            <a:r>
              <a:rPr sz="2000" spc="-5" dirty="0">
                <a:latin typeface="Times New Roman"/>
                <a:cs typeface="Times New Roman"/>
              </a:rPr>
              <a:t>based 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-10" dirty="0">
                <a:latin typeface="Times New Roman"/>
                <a:cs typeface="Times New Roman"/>
              </a:rPr>
              <a:t>their </a:t>
            </a:r>
            <a:r>
              <a:rPr sz="2000" b="1" spc="-5" dirty="0">
                <a:latin typeface="Times New Roman"/>
                <a:cs typeface="Times New Roman"/>
              </a:rPr>
              <a:t>function </a:t>
            </a:r>
            <a:r>
              <a:rPr sz="2000" spc="-10" dirty="0">
                <a:latin typeface="Times New Roman"/>
                <a:cs typeface="Times New Roman"/>
              </a:rPr>
              <a:t>and </a:t>
            </a:r>
            <a:r>
              <a:rPr sz="2000" b="1" dirty="0">
                <a:latin typeface="Times New Roman"/>
                <a:cs typeface="Times New Roman"/>
              </a:rPr>
              <a:t>chemical </a:t>
            </a:r>
            <a:r>
              <a:rPr sz="2000" b="1" spc="-5" dirty="0">
                <a:latin typeface="Times New Roman"/>
                <a:cs typeface="Times New Roman"/>
              </a:rPr>
              <a:t>nature and solubility properties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10" dirty="0">
                <a:latin typeface="Times New Roman"/>
                <a:cs typeface="Times New Roman"/>
              </a:rPr>
              <a:t>discussed</a:t>
            </a:r>
            <a:r>
              <a:rPr sz="2000" spc="2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here.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986460"/>
            <a:ext cx="8883650" cy="5348900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10"/>
              </a:spcBef>
            </a:pPr>
            <a:r>
              <a:rPr sz="2000" b="1" spc="-5" dirty="0">
                <a:latin typeface="Times New Roman"/>
                <a:cs typeface="Times New Roman"/>
              </a:rPr>
              <a:t>A. Functional classification </a:t>
            </a:r>
            <a:r>
              <a:rPr sz="2000" b="1" dirty="0">
                <a:latin typeface="Times New Roman"/>
                <a:cs typeface="Times New Roman"/>
              </a:rPr>
              <a:t>of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proteins:</a:t>
            </a:r>
            <a:endParaRPr sz="2000">
              <a:latin typeface="Times New Roman"/>
              <a:cs typeface="Times New Roman"/>
            </a:endParaRPr>
          </a:p>
          <a:p>
            <a:pPr marL="12700" marR="5080" algn="l" rtl="0">
              <a:lnSpc>
                <a:spcPts val="3429"/>
              </a:lnSpc>
              <a:spcBef>
                <a:spcPts val="260"/>
              </a:spcBef>
            </a:pPr>
            <a:r>
              <a:rPr sz="2000" spc="-5" dirty="0">
                <a:latin typeface="Times New Roman"/>
                <a:cs typeface="Times New Roman"/>
              </a:rPr>
              <a:t>Based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functions </a:t>
            </a:r>
            <a:r>
              <a:rPr sz="2000" dirty="0">
                <a:latin typeface="Times New Roman"/>
                <a:cs typeface="Times New Roman"/>
              </a:rPr>
              <a:t>they </a:t>
            </a:r>
            <a:r>
              <a:rPr sz="2000" spc="-5" dirty="0">
                <a:latin typeface="Times New Roman"/>
                <a:cs typeface="Times New Roman"/>
              </a:rPr>
              <a:t>perform, proteins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classified </a:t>
            </a:r>
            <a:r>
              <a:rPr sz="2000" spc="-10" dirty="0">
                <a:latin typeface="Times New Roman"/>
                <a:cs typeface="Times New Roman"/>
              </a:rPr>
              <a:t>into the </a:t>
            </a:r>
            <a:r>
              <a:rPr sz="2000" spc="-5" dirty="0">
                <a:latin typeface="Times New Roman"/>
                <a:cs typeface="Times New Roman"/>
              </a:rPr>
              <a:t>following groups  </a:t>
            </a:r>
            <a:r>
              <a:rPr sz="2000" spc="-10" dirty="0">
                <a:latin typeface="Times New Roman"/>
                <a:cs typeface="Times New Roman"/>
              </a:rPr>
              <a:t>(with </a:t>
            </a:r>
            <a:r>
              <a:rPr sz="2000" spc="-5" dirty="0">
                <a:latin typeface="Times New Roman"/>
                <a:cs typeface="Times New Roman"/>
              </a:rPr>
              <a:t>examples)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775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Structural proteins: </a:t>
            </a:r>
            <a:r>
              <a:rPr sz="2000" spc="-5" dirty="0">
                <a:latin typeface="Times New Roman"/>
                <a:cs typeface="Times New Roman"/>
              </a:rPr>
              <a:t>Keratin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hair </a:t>
            </a:r>
            <a:r>
              <a:rPr sz="2000" spc="-1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collagen </a:t>
            </a:r>
            <a:r>
              <a:rPr sz="2000" spc="10" dirty="0">
                <a:latin typeface="Times New Roman"/>
                <a:cs typeface="Times New Roman"/>
              </a:rPr>
              <a:t>of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bone.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60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Enzymes </a:t>
            </a:r>
            <a:r>
              <a:rPr sz="2000" b="1" dirty="0">
                <a:latin typeface="Times New Roman"/>
                <a:cs typeface="Times New Roman"/>
              </a:rPr>
              <a:t>or catalytic </a:t>
            </a:r>
            <a:r>
              <a:rPr sz="2000" b="1" spc="-10" dirty="0">
                <a:latin typeface="Times New Roman"/>
                <a:cs typeface="Times New Roman"/>
              </a:rPr>
              <a:t>proteins: </a:t>
            </a:r>
            <a:r>
              <a:rPr sz="2000" spc="-5" dirty="0">
                <a:latin typeface="Times New Roman"/>
                <a:cs typeface="Times New Roman"/>
              </a:rPr>
              <a:t>Hexokinase,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pepsin.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55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Transport proteins: </a:t>
            </a:r>
            <a:r>
              <a:rPr sz="2000" spc="-5" dirty="0">
                <a:latin typeface="Times New Roman"/>
                <a:cs typeface="Times New Roman"/>
              </a:rPr>
              <a:t>Hemoglobin, serum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albumin.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35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Hormonal </a:t>
            </a:r>
            <a:r>
              <a:rPr sz="2000" b="1" spc="-5" dirty="0">
                <a:latin typeface="Times New Roman"/>
                <a:cs typeface="Times New Roman"/>
              </a:rPr>
              <a:t>proteins: </a:t>
            </a:r>
            <a:r>
              <a:rPr sz="2000" spc="-5" dirty="0">
                <a:latin typeface="Times New Roman"/>
                <a:cs typeface="Times New Roman"/>
              </a:rPr>
              <a:t>Insulin, growth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hormone.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60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Contractile </a:t>
            </a:r>
            <a:r>
              <a:rPr sz="2000" b="1" spc="-10" dirty="0">
                <a:latin typeface="Times New Roman"/>
                <a:cs typeface="Times New Roman"/>
              </a:rPr>
              <a:t>proteins: </a:t>
            </a:r>
            <a:r>
              <a:rPr sz="2000" spc="-10" dirty="0">
                <a:latin typeface="Times New Roman"/>
                <a:cs typeface="Times New Roman"/>
              </a:rPr>
              <a:t>Actin,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myosin.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55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Storage proteins: </a:t>
            </a:r>
            <a:r>
              <a:rPr sz="2000" spc="-5" dirty="0">
                <a:latin typeface="Times New Roman"/>
                <a:cs typeface="Times New Roman"/>
              </a:rPr>
              <a:t>Ovalbumin,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glutelin.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60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Genetic proteins:</a:t>
            </a:r>
            <a:r>
              <a:rPr sz="2000" b="1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Nucleoproteins.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55"/>
              </a:spcBef>
              <a:buFont typeface="Times New Roman"/>
              <a:buAutoNum type="arabicPeriod"/>
              <a:tabLst>
                <a:tab pos="269240" algn="l"/>
                <a:tab pos="2277745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Defense</a:t>
            </a:r>
            <a:r>
              <a:rPr sz="2000" b="1" spc="2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proteins:	</a:t>
            </a:r>
            <a:r>
              <a:rPr sz="2000" spc="-5" dirty="0">
                <a:latin typeface="Times New Roman"/>
                <a:cs typeface="Times New Roman"/>
              </a:rPr>
              <a:t>Immunoglobulins.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55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Receptor proteins </a:t>
            </a:r>
            <a:r>
              <a:rPr sz="2000" spc="-10" dirty="0">
                <a:latin typeface="Times New Roman"/>
                <a:cs typeface="Times New Roman"/>
              </a:rPr>
              <a:t>for hormones,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viruses.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428166"/>
            <a:ext cx="8889365" cy="402482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85"/>
              </a:spcBef>
            </a:pPr>
            <a:r>
              <a:rPr sz="2000" b="1" dirty="0">
                <a:latin typeface="Times New Roman"/>
                <a:cs typeface="Times New Roman"/>
              </a:rPr>
              <a:t>B. </a:t>
            </a:r>
            <a:r>
              <a:rPr sz="2000" b="1" spc="-10" dirty="0">
                <a:latin typeface="Times New Roman"/>
                <a:cs typeface="Times New Roman"/>
              </a:rPr>
              <a:t>Protein </a:t>
            </a:r>
            <a:r>
              <a:rPr sz="2000" b="1" spc="-5" dirty="0">
                <a:latin typeface="Times New Roman"/>
                <a:cs typeface="Times New Roman"/>
              </a:rPr>
              <a:t>classification </a:t>
            </a:r>
            <a:r>
              <a:rPr sz="2000" b="1" spc="-10" dirty="0">
                <a:latin typeface="Times New Roman"/>
                <a:cs typeface="Times New Roman"/>
              </a:rPr>
              <a:t>based </a:t>
            </a:r>
            <a:r>
              <a:rPr sz="2000" b="1" dirty="0">
                <a:latin typeface="Times New Roman"/>
                <a:cs typeface="Times New Roman"/>
              </a:rPr>
              <a:t>on </a:t>
            </a:r>
            <a:r>
              <a:rPr sz="2000" b="1" spc="-5" dirty="0">
                <a:latin typeface="Times New Roman"/>
                <a:cs typeface="Times New Roman"/>
              </a:rPr>
              <a:t>chemical nature and</a:t>
            </a:r>
            <a:r>
              <a:rPr sz="2000" b="1" spc="7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solubility</a:t>
            </a:r>
            <a:endParaRPr sz="2000">
              <a:latin typeface="Times New Roman"/>
              <a:cs typeface="Times New Roman"/>
            </a:endParaRPr>
          </a:p>
          <a:p>
            <a:pPr marL="12700" marR="11430" algn="l" rtl="0">
              <a:lnSpc>
                <a:spcPts val="3460"/>
              </a:lnSpc>
              <a:spcBef>
                <a:spcPts val="220"/>
              </a:spcBef>
              <a:tabLst>
                <a:tab pos="800735" algn="l"/>
                <a:tab pos="1378585" algn="l"/>
                <a:tab pos="2852420" algn="l"/>
                <a:tab pos="3961129" algn="l"/>
                <a:tab pos="4692650" algn="l"/>
                <a:tab pos="5222875" algn="l"/>
                <a:tab pos="6339840" algn="l"/>
                <a:tab pos="7574915" algn="l"/>
                <a:tab pos="8558530" algn="l"/>
              </a:tabLst>
            </a:pPr>
            <a:r>
              <a:rPr sz="2000" dirty="0">
                <a:latin typeface="Times New Roman"/>
                <a:cs typeface="Times New Roman"/>
              </a:rPr>
              <a:t>This </a:t>
            </a:r>
            <a:r>
              <a:rPr sz="2000" spc="-5" dirty="0">
                <a:latin typeface="Times New Roman"/>
                <a:cs typeface="Times New Roman"/>
              </a:rPr>
              <a:t>is a </a:t>
            </a:r>
            <a:r>
              <a:rPr sz="2000" spc="-15" dirty="0">
                <a:latin typeface="Times New Roman"/>
                <a:cs typeface="Times New Roman"/>
              </a:rPr>
              <a:t>more </a:t>
            </a:r>
            <a:r>
              <a:rPr sz="2000" spc="-5" dirty="0">
                <a:latin typeface="Times New Roman"/>
                <a:cs typeface="Times New Roman"/>
              </a:rPr>
              <a:t>comprehensive </a:t>
            </a:r>
            <a:r>
              <a:rPr sz="2000" spc="-1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popular classification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proteins. </a:t>
            </a:r>
            <a:r>
              <a:rPr sz="2000" dirty="0">
                <a:latin typeface="Times New Roman"/>
                <a:cs typeface="Times New Roman"/>
              </a:rPr>
              <a:t>It </a:t>
            </a:r>
            <a:r>
              <a:rPr sz="2000" spc="-5" dirty="0">
                <a:latin typeface="Times New Roman"/>
                <a:cs typeface="Times New Roman"/>
              </a:rPr>
              <a:t>is based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5" dirty="0">
                <a:latin typeface="Times New Roman"/>
                <a:cs typeface="Times New Roman"/>
              </a:rPr>
              <a:t>the  </a:t>
            </a:r>
            <a:r>
              <a:rPr sz="2000" spc="20" dirty="0">
                <a:latin typeface="Times New Roman"/>
                <a:cs typeface="Times New Roman"/>
              </a:rPr>
              <a:t>a</a:t>
            </a:r>
            <a:r>
              <a:rPr sz="2000" spc="-50" dirty="0">
                <a:latin typeface="Times New Roman"/>
                <a:cs typeface="Times New Roman"/>
              </a:rPr>
              <a:t>m</a:t>
            </a:r>
            <a:r>
              <a:rPr sz="2000" spc="15" dirty="0">
                <a:latin typeface="Times New Roman"/>
                <a:cs typeface="Times New Roman"/>
              </a:rPr>
              <a:t>i</a:t>
            </a:r>
            <a:r>
              <a:rPr sz="2000" spc="-20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-5" dirty="0">
                <a:latin typeface="Times New Roman"/>
                <a:cs typeface="Times New Roman"/>
              </a:rPr>
              <a:t>id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c</a:t>
            </a:r>
            <a:r>
              <a:rPr sz="2000" spc="30" dirty="0">
                <a:latin typeface="Times New Roman"/>
                <a:cs typeface="Times New Roman"/>
              </a:rPr>
              <a:t>o</a:t>
            </a:r>
            <a:r>
              <a:rPr sz="2000" spc="-50" dirty="0">
                <a:latin typeface="Times New Roman"/>
                <a:cs typeface="Times New Roman"/>
              </a:rPr>
              <a:t>m</a:t>
            </a:r>
            <a:r>
              <a:rPr sz="2000" spc="5" dirty="0">
                <a:latin typeface="Times New Roman"/>
                <a:cs typeface="Times New Roman"/>
              </a:rPr>
              <a:t>po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iti</a:t>
            </a:r>
            <a:r>
              <a:rPr sz="2000" spc="20" dirty="0">
                <a:latin typeface="Times New Roman"/>
                <a:cs typeface="Times New Roman"/>
              </a:rPr>
              <a:t>o</a:t>
            </a:r>
            <a:r>
              <a:rPr sz="2000" spc="-20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t</a:t>
            </a:r>
            <a:r>
              <a:rPr sz="2000" spc="25" dirty="0">
                <a:latin typeface="Times New Roman"/>
                <a:cs typeface="Times New Roman"/>
              </a:rPr>
              <a:t>r</a:t>
            </a:r>
            <a:r>
              <a:rPr sz="2000" spc="-20" dirty="0">
                <a:latin typeface="Times New Roman"/>
                <a:cs typeface="Times New Roman"/>
              </a:rPr>
              <a:t>u</a:t>
            </a:r>
            <a:r>
              <a:rPr sz="2000" spc="-5" dirty="0">
                <a:latin typeface="Times New Roman"/>
                <a:cs typeface="Times New Roman"/>
              </a:rPr>
              <a:t>ct</a:t>
            </a:r>
            <a:r>
              <a:rPr sz="2000" spc="-1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e,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20" dirty="0">
                <a:latin typeface="Times New Roman"/>
                <a:cs typeface="Times New Roman"/>
              </a:rPr>
              <a:t>h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20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15" dirty="0">
                <a:latin typeface="Times New Roman"/>
                <a:cs typeface="Times New Roman"/>
              </a:rPr>
              <a:t>l</a:t>
            </a:r>
            <a:r>
              <a:rPr sz="2000" spc="-20" dirty="0">
                <a:latin typeface="Times New Roman"/>
                <a:cs typeface="Times New Roman"/>
              </a:rPr>
              <a:t>u</a:t>
            </a:r>
            <a:r>
              <a:rPr sz="2000" spc="5" dirty="0">
                <a:latin typeface="Times New Roman"/>
                <a:cs typeface="Times New Roman"/>
              </a:rPr>
              <a:t>b</a:t>
            </a:r>
            <a:r>
              <a:rPr sz="2000" spc="-5" dirty="0">
                <a:latin typeface="Times New Roman"/>
                <a:cs typeface="Times New Roman"/>
              </a:rPr>
              <a:t>ili</a:t>
            </a:r>
            <a:r>
              <a:rPr sz="2000" spc="5" dirty="0">
                <a:latin typeface="Times New Roman"/>
                <a:cs typeface="Times New Roman"/>
              </a:rPr>
              <a:t>t</a:t>
            </a:r>
            <a:r>
              <a:rPr sz="2000" spc="-5" dirty="0">
                <a:latin typeface="Times New Roman"/>
                <a:cs typeface="Times New Roman"/>
              </a:rPr>
              <a:t>y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5" dirty="0">
                <a:latin typeface="Times New Roman"/>
                <a:cs typeface="Times New Roman"/>
              </a:rPr>
              <a:t>op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tie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10" dirty="0">
                <a:latin typeface="Times New Roman"/>
                <a:cs typeface="Times New Roman"/>
              </a:rPr>
              <a:t>P</a:t>
            </a:r>
            <a:r>
              <a:rPr sz="2000" spc="-25" dirty="0">
                <a:latin typeface="Times New Roman"/>
                <a:cs typeface="Times New Roman"/>
              </a:rPr>
              <a:t>r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-5" dirty="0">
                <a:latin typeface="Times New Roman"/>
                <a:cs typeface="Times New Roman"/>
              </a:rPr>
              <a:t>tei</a:t>
            </a:r>
            <a:r>
              <a:rPr sz="2000" spc="-20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60"/>
              </a:spcBef>
            </a:pPr>
            <a:r>
              <a:rPr sz="2000" dirty="0">
                <a:latin typeface="Times New Roman"/>
                <a:cs typeface="Times New Roman"/>
              </a:rPr>
              <a:t>broadly </a:t>
            </a:r>
            <a:r>
              <a:rPr sz="2000" spc="-5" dirty="0">
                <a:latin typeface="Times New Roman"/>
                <a:cs typeface="Times New Roman"/>
              </a:rPr>
              <a:t>classified into 3 </a:t>
            </a:r>
            <a:r>
              <a:rPr sz="2000" spc="-10" dirty="0">
                <a:latin typeface="Times New Roman"/>
                <a:cs typeface="Times New Roman"/>
              </a:rPr>
              <a:t>major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groups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60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Simple </a:t>
            </a:r>
            <a:r>
              <a:rPr sz="2000" b="1" spc="-5" dirty="0">
                <a:latin typeface="Times New Roman"/>
                <a:cs typeface="Times New Roman"/>
              </a:rPr>
              <a:t>proteins: </a:t>
            </a:r>
            <a:r>
              <a:rPr sz="2000" spc="5" dirty="0">
                <a:latin typeface="Times New Roman"/>
                <a:cs typeface="Times New Roman"/>
              </a:rPr>
              <a:t>They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10" dirty="0">
                <a:latin typeface="Times New Roman"/>
                <a:cs typeface="Times New Roman"/>
              </a:rPr>
              <a:t>composed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b="1" spc="-5" dirty="0">
                <a:latin typeface="Times New Roman"/>
                <a:cs typeface="Times New Roman"/>
              </a:rPr>
              <a:t>only amino acid</a:t>
            </a:r>
            <a:r>
              <a:rPr sz="2000" b="1" spc="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residues.</a:t>
            </a:r>
            <a:endParaRPr sz="2000">
              <a:latin typeface="Times New Roman"/>
              <a:cs typeface="Times New Roman"/>
            </a:endParaRPr>
          </a:p>
          <a:p>
            <a:pPr marL="12700" marR="5080" algn="l" rtl="0">
              <a:lnSpc>
                <a:spcPts val="3460"/>
              </a:lnSpc>
              <a:spcBef>
                <a:spcPts val="265"/>
              </a:spcBef>
              <a:buFont typeface="Times New Roman"/>
              <a:buAutoNum type="arabicPeriod"/>
              <a:tabLst>
                <a:tab pos="27178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Conjugated proteins: </a:t>
            </a:r>
            <a:r>
              <a:rPr sz="2000" spc="-10" dirty="0">
                <a:latin typeface="Times New Roman"/>
                <a:cs typeface="Times New Roman"/>
              </a:rPr>
              <a:t>Besides the amino </a:t>
            </a:r>
            <a:r>
              <a:rPr sz="2000" spc="-5" dirty="0">
                <a:latin typeface="Times New Roman"/>
                <a:cs typeface="Times New Roman"/>
              </a:rPr>
              <a:t>acids, </a:t>
            </a:r>
            <a:r>
              <a:rPr sz="2000" spc="-10" dirty="0">
                <a:latin typeface="Times New Roman"/>
                <a:cs typeface="Times New Roman"/>
              </a:rPr>
              <a:t>these proteins </a:t>
            </a:r>
            <a:r>
              <a:rPr sz="2000" spc="-5" dirty="0">
                <a:latin typeface="Times New Roman"/>
                <a:cs typeface="Times New Roman"/>
              </a:rPr>
              <a:t>contain a </a:t>
            </a:r>
            <a:r>
              <a:rPr sz="2000" dirty="0">
                <a:latin typeface="Times New Roman"/>
                <a:cs typeface="Times New Roman"/>
              </a:rPr>
              <a:t>non-protein  </a:t>
            </a:r>
            <a:r>
              <a:rPr sz="2000" spc="-5" dirty="0">
                <a:latin typeface="Times New Roman"/>
                <a:cs typeface="Times New Roman"/>
              </a:rPr>
              <a:t>moiety known as </a:t>
            </a:r>
            <a:r>
              <a:rPr sz="2000" b="1" spc="-5" dirty="0">
                <a:latin typeface="Times New Roman"/>
                <a:cs typeface="Times New Roman"/>
              </a:rPr>
              <a:t>prosthetic group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conjugating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group.</a:t>
            </a:r>
            <a:endParaRPr sz="2000">
              <a:latin typeface="Times New Roman"/>
              <a:cs typeface="Times New Roman"/>
            </a:endParaRPr>
          </a:p>
          <a:p>
            <a:pPr marL="317500" indent="-304800" algn="l" rtl="0">
              <a:lnSpc>
                <a:spcPct val="100000"/>
              </a:lnSpc>
              <a:spcBef>
                <a:spcPts val="760"/>
              </a:spcBef>
              <a:buFont typeface="Times New Roman"/>
              <a:buAutoNum type="arabicPeriod"/>
              <a:tabLst>
                <a:tab pos="31750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Derived</a:t>
            </a:r>
            <a:r>
              <a:rPr sz="2000" b="1" spc="38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proteins:</a:t>
            </a:r>
            <a:r>
              <a:rPr sz="2000" b="1" spc="3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These</a:t>
            </a:r>
            <a:r>
              <a:rPr sz="2000" spc="3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the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denatured</a:t>
            </a:r>
            <a:r>
              <a:rPr sz="2000" spc="4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</a:t>
            </a:r>
            <a:r>
              <a:rPr sz="2000" spc="3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degraded</a:t>
            </a:r>
            <a:r>
              <a:rPr sz="2000" spc="4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products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3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simple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and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060"/>
              </a:spcBef>
            </a:pPr>
            <a:r>
              <a:rPr sz="2000" spc="-5" dirty="0">
                <a:latin typeface="Times New Roman"/>
                <a:cs typeface="Times New Roman"/>
              </a:rPr>
              <a:t>conjugated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proteins.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986460"/>
            <a:ext cx="8877300" cy="4459426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10"/>
              </a:spcBef>
            </a:pPr>
            <a:r>
              <a:rPr sz="2000" b="1" spc="-5" dirty="0">
                <a:latin typeface="Times New Roman"/>
                <a:cs typeface="Times New Roman"/>
              </a:rPr>
              <a:t>Properties </a:t>
            </a:r>
            <a:r>
              <a:rPr sz="2000" b="1" dirty="0">
                <a:latin typeface="Times New Roman"/>
                <a:cs typeface="Times New Roman"/>
              </a:rPr>
              <a:t>of </a:t>
            </a:r>
            <a:r>
              <a:rPr sz="2000" b="1" spc="-5" dirty="0">
                <a:latin typeface="Times New Roman"/>
                <a:cs typeface="Times New Roman"/>
              </a:rPr>
              <a:t>proteins: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05"/>
              </a:spcBef>
              <a:buFont typeface="Times New Roman"/>
              <a:buAutoNum type="arabicPeriod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Solubility:</a:t>
            </a:r>
            <a:endParaRPr sz="2000">
              <a:latin typeface="Times New Roman"/>
              <a:cs typeface="Times New Roman"/>
            </a:endParaRPr>
          </a:p>
          <a:p>
            <a:pPr marL="12700" marR="1500505" algn="l" rtl="0">
              <a:lnSpc>
                <a:spcPts val="3460"/>
              </a:lnSpc>
              <a:spcBef>
                <a:spcPts val="265"/>
              </a:spcBef>
            </a:pPr>
            <a:r>
              <a:rPr sz="2000" spc="-5" dirty="0">
                <a:latin typeface="Times New Roman"/>
                <a:cs typeface="Times New Roman"/>
              </a:rPr>
              <a:t>Proteins form </a:t>
            </a:r>
            <a:r>
              <a:rPr sz="2000" b="1" spc="-5" dirty="0">
                <a:latin typeface="Times New Roman"/>
                <a:cs typeface="Times New Roman"/>
              </a:rPr>
              <a:t>colloidal </a:t>
            </a:r>
            <a:r>
              <a:rPr sz="2000" b="1" dirty="0">
                <a:latin typeface="Times New Roman"/>
                <a:cs typeface="Times New Roman"/>
              </a:rPr>
              <a:t>solutions </a:t>
            </a:r>
            <a:r>
              <a:rPr sz="2000" spc="-5" dirty="0">
                <a:latin typeface="Times New Roman"/>
                <a:cs typeface="Times New Roman"/>
              </a:rPr>
              <a:t>instead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10" dirty="0">
                <a:latin typeface="Times New Roman"/>
                <a:cs typeface="Times New Roman"/>
              </a:rPr>
              <a:t>true </a:t>
            </a:r>
            <a:r>
              <a:rPr sz="2000" spc="-5" dirty="0">
                <a:latin typeface="Times New Roman"/>
                <a:cs typeface="Times New Roman"/>
              </a:rPr>
              <a:t>solutions </a:t>
            </a:r>
            <a:r>
              <a:rPr sz="2000" spc="5" dirty="0">
                <a:latin typeface="Times New Roman"/>
                <a:cs typeface="Times New Roman"/>
              </a:rPr>
              <a:t>in </a:t>
            </a:r>
            <a:r>
              <a:rPr sz="2000" spc="-10" dirty="0">
                <a:latin typeface="Times New Roman"/>
                <a:cs typeface="Times New Roman"/>
              </a:rPr>
              <a:t>water. </a:t>
            </a:r>
            <a:r>
              <a:rPr sz="2000" dirty="0">
                <a:latin typeface="Times New Roman"/>
                <a:cs typeface="Times New Roman"/>
              </a:rPr>
              <a:t>This 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spc="-10" dirty="0">
                <a:latin typeface="Times New Roman"/>
                <a:cs typeface="Times New Roman"/>
              </a:rPr>
              <a:t>due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spc="-10" dirty="0">
                <a:latin typeface="Times New Roman"/>
                <a:cs typeface="Times New Roman"/>
              </a:rPr>
              <a:t>huge </a:t>
            </a:r>
            <a:r>
              <a:rPr sz="2000" dirty="0">
                <a:latin typeface="Times New Roman"/>
                <a:cs typeface="Times New Roman"/>
              </a:rPr>
              <a:t>size of protein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molecules.</a:t>
            </a:r>
            <a:endParaRPr sz="2000">
              <a:latin typeface="Times New Roman"/>
              <a:cs typeface="Times New Roman"/>
            </a:endParaRPr>
          </a:p>
          <a:p>
            <a:pPr marL="265430" indent="-253365" algn="l" rtl="0">
              <a:lnSpc>
                <a:spcPct val="100000"/>
              </a:lnSpc>
              <a:spcBef>
                <a:spcPts val="765"/>
              </a:spcBef>
              <a:buFont typeface="Times New Roman"/>
              <a:buAutoNum type="arabicPeriod" startAt="2"/>
              <a:tabLst>
                <a:tab pos="266065" algn="l"/>
              </a:tabLst>
            </a:pPr>
            <a:r>
              <a:rPr sz="2000" b="1" dirty="0">
                <a:latin typeface="Times New Roman"/>
                <a:cs typeface="Times New Roman"/>
              </a:rPr>
              <a:t>Molecular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weight:</a:t>
            </a:r>
            <a:endParaRPr sz="2000">
              <a:latin typeface="Times New Roman"/>
              <a:cs typeface="Times New Roman"/>
            </a:endParaRPr>
          </a:p>
          <a:p>
            <a:pPr marL="12700" marR="5080" algn="l" rtl="0">
              <a:lnSpc>
                <a:spcPct val="143100"/>
              </a:lnSpc>
              <a:spcBef>
                <a:spcPts val="20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10" dirty="0">
                <a:latin typeface="Times New Roman"/>
                <a:cs typeface="Times New Roman"/>
              </a:rPr>
              <a:t>proteins </a:t>
            </a:r>
            <a:r>
              <a:rPr sz="2000" dirty="0">
                <a:latin typeface="Times New Roman"/>
                <a:cs typeface="Times New Roman"/>
              </a:rPr>
              <a:t>vary </a:t>
            </a:r>
            <a:r>
              <a:rPr sz="2000" spc="5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their </a:t>
            </a:r>
            <a:r>
              <a:rPr sz="2000" spc="-10" dirty="0">
                <a:latin typeface="Times New Roman"/>
                <a:cs typeface="Times New Roman"/>
              </a:rPr>
              <a:t>molecular weights, which, </a:t>
            </a:r>
            <a:r>
              <a:rPr sz="2000" spc="5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turn, is dependent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-5" dirty="0">
                <a:latin typeface="Times New Roman"/>
                <a:cs typeface="Times New Roman"/>
              </a:rPr>
              <a:t>the  </a:t>
            </a:r>
            <a:r>
              <a:rPr sz="2000" spc="-10" dirty="0">
                <a:latin typeface="Times New Roman"/>
                <a:cs typeface="Times New Roman"/>
              </a:rPr>
              <a:t>number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amino </a:t>
            </a:r>
            <a:r>
              <a:rPr sz="2000" dirty="0">
                <a:latin typeface="Times New Roman"/>
                <a:cs typeface="Times New Roman"/>
              </a:rPr>
              <a:t>acid </a:t>
            </a:r>
            <a:r>
              <a:rPr sz="2000" spc="-5" dirty="0">
                <a:latin typeface="Times New Roman"/>
                <a:cs typeface="Times New Roman"/>
              </a:rPr>
              <a:t>residues. Each </a:t>
            </a:r>
            <a:r>
              <a:rPr sz="2000" spc="-10" dirty="0">
                <a:latin typeface="Times New Roman"/>
                <a:cs typeface="Times New Roman"/>
              </a:rPr>
              <a:t>amino </a:t>
            </a:r>
            <a:r>
              <a:rPr sz="2000" spc="-5" dirty="0">
                <a:latin typeface="Times New Roman"/>
                <a:cs typeface="Times New Roman"/>
              </a:rPr>
              <a:t>acid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-5" dirty="0">
                <a:latin typeface="Times New Roman"/>
                <a:cs typeface="Times New Roman"/>
              </a:rPr>
              <a:t>an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average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060"/>
              </a:spcBef>
            </a:pPr>
            <a:r>
              <a:rPr sz="2000" spc="-5" dirty="0">
                <a:latin typeface="Times New Roman"/>
                <a:cs typeface="Times New Roman"/>
              </a:rPr>
              <a:t>contributes to a </a:t>
            </a:r>
            <a:r>
              <a:rPr sz="2000" spc="-10" dirty="0">
                <a:latin typeface="Times New Roman"/>
                <a:cs typeface="Times New Roman"/>
              </a:rPr>
              <a:t>molecular weight </a:t>
            </a:r>
            <a:r>
              <a:rPr sz="2000" spc="1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about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110.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055"/>
              </a:spcBef>
            </a:pPr>
            <a:r>
              <a:rPr sz="2000" spc="-1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few proteins </a:t>
            </a:r>
            <a:r>
              <a:rPr sz="2000" spc="-10" dirty="0">
                <a:latin typeface="Times New Roman"/>
                <a:cs typeface="Times New Roman"/>
              </a:rPr>
              <a:t>with </a:t>
            </a:r>
            <a:r>
              <a:rPr sz="2000" spc="-5" dirty="0">
                <a:latin typeface="Times New Roman"/>
                <a:cs typeface="Times New Roman"/>
              </a:rPr>
              <a:t>their </a:t>
            </a:r>
            <a:r>
              <a:rPr sz="2000" spc="-10" dirty="0">
                <a:latin typeface="Times New Roman"/>
                <a:cs typeface="Times New Roman"/>
              </a:rPr>
              <a:t>molecular weights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listed</a:t>
            </a:r>
            <a:r>
              <a:rPr sz="2000" spc="1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below: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060"/>
              </a:spcBef>
            </a:pPr>
            <a:r>
              <a:rPr sz="2000" spc="-5" dirty="0">
                <a:latin typeface="Times New Roman"/>
                <a:cs typeface="Times New Roman"/>
              </a:rPr>
              <a:t>Insulin-5,700; Myoglobin-17,000; Hemoglobin- </a:t>
            </a:r>
            <a:r>
              <a:rPr sz="2000" dirty="0">
                <a:latin typeface="Times New Roman"/>
                <a:cs typeface="Times New Roman"/>
              </a:rPr>
              <a:t>64,450; </a:t>
            </a:r>
            <a:r>
              <a:rPr sz="2000" spc="-10" dirty="0">
                <a:latin typeface="Times New Roman"/>
                <a:cs typeface="Times New Roman"/>
              </a:rPr>
              <a:t>Serum </a:t>
            </a:r>
            <a:r>
              <a:rPr sz="2000" dirty="0">
                <a:latin typeface="Times New Roman"/>
                <a:cs typeface="Times New Roman"/>
              </a:rPr>
              <a:t>albumin-69,000.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974267"/>
            <a:ext cx="8888095" cy="484632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268605" indent="-256540" algn="l" rtl="0">
              <a:lnSpc>
                <a:spcPct val="100000"/>
              </a:lnSpc>
              <a:spcBef>
                <a:spcPts val="1155"/>
              </a:spcBef>
              <a:buFont typeface="Times New Roman"/>
              <a:buAutoNum type="arabicPeriod" startAt="3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Shape:</a:t>
            </a:r>
            <a:endParaRPr sz="2000">
              <a:latin typeface="Times New Roman"/>
              <a:cs typeface="Times New Roman"/>
            </a:endParaRPr>
          </a:p>
          <a:p>
            <a:pPr marL="12700" marR="13970" algn="l" rtl="0">
              <a:lnSpc>
                <a:spcPct val="143100"/>
              </a:lnSpc>
              <a:spcBef>
                <a:spcPts val="25"/>
              </a:spcBef>
            </a:pPr>
            <a:r>
              <a:rPr sz="2000" dirty="0">
                <a:latin typeface="Times New Roman"/>
                <a:cs typeface="Times New Roman"/>
              </a:rPr>
              <a:t>There </a:t>
            </a:r>
            <a:r>
              <a:rPr sz="2000" spc="-5" dirty="0">
                <a:latin typeface="Times New Roman"/>
                <a:cs typeface="Times New Roman"/>
              </a:rPr>
              <a:t>is a </a:t>
            </a:r>
            <a:r>
              <a:rPr sz="2000" spc="-20" dirty="0">
                <a:latin typeface="Times New Roman"/>
                <a:cs typeface="Times New Roman"/>
              </a:rPr>
              <a:t>wide </a:t>
            </a:r>
            <a:r>
              <a:rPr sz="2000" spc="-5" dirty="0">
                <a:latin typeface="Times New Roman"/>
                <a:cs typeface="Times New Roman"/>
              </a:rPr>
              <a:t>variation in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protein </a:t>
            </a:r>
            <a:r>
              <a:rPr sz="2000" spc="-10" dirty="0">
                <a:latin typeface="Times New Roman"/>
                <a:cs typeface="Times New Roman"/>
              </a:rPr>
              <a:t>shape. </a:t>
            </a:r>
            <a:r>
              <a:rPr sz="2000" dirty="0">
                <a:latin typeface="Times New Roman"/>
                <a:cs typeface="Times New Roman"/>
              </a:rPr>
              <a:t>It </a:t>
            </a:r>
            <a:r>
              <a:rPr sz="2000" spc="-10" dirty="0">
                <a:latin typeface="Times New Roman"/>
                <a:cs typeface="Times New Roman"/>
              </a:rPr>
              <a:t>may </a:t>
            </a:r>
            <a:r>
              <a:rPr sz="2000" spc="10" dirty="0">
                <a:latin typeface="Times New Roman"/>
                <a:cs typeface="Times New Roman"/>
              </a:rPr>
              <a:t>be </a:t>
            </a:r>
            <a:r>
              <a:rPr sz="2000" spc="-10" dirty="0">
                <a:latin typeface="Times New Roman"/>
                <a:cs typeface="Times New Roman"/>
              </a:rPr>
              <a:t>globular (insulin), </a:t>
            </a:r>
            <a:r>
              <a:rPr sz="2000" spc="-5" dirty="0">
                <a:latin typeface="Times New Roman"/>
                <a:cs typeface="Times New Roman"/>
              </a:rPr>
              <a:t>oval  (albumin) </a:t>
            </a:r>
            <a:r>
              <a:rPr sz="2000" spc="-10" dirty="0">
                <a:latin typeface="Times New Roman"/>
                <a:cs typeface="Times New Roman"/>
              </a:rPr>
              <a:t>fibrous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elongated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(fibrinogen).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055"/>
              </a:spcBef>
              <a:buFont typeface="Times New Roman"/>
              <a:buAutoNum type="arabicPeriod" startAt="4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Isoelectric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pH:</a:t>
            </a:r>
            <a:endParaRPr sz="2000">
              <a:latin typeface="Times New Roman"/>
              <a:cs typeface="Times New Roman"/>
            </a:endParaRPr>
          </a:p>
          <a:p>
            <a:pPr marL="12700" marR="7620" algn="l" rtl="0">
              <a:lnSpc>
                <a:spcPct val="144000"/>
              </a:lnSpc>
              <a:tabLst>
                <a:tab pos="1196340" algn="l"/>
                <a:tab pos="1635125" algn="l"/>
                <a:tab pos="2480945" algn="l"/>
                <a:tab pos="2720975" algn="l"/>
                <a:tab pos="4806315" algn="l"/>
                <a:tab pos="5527675" algn="l"/>
                <a:tab pos="6051550" algn="l"/>
                <a:tab pos="6812915" algn="l"/>
                <a:tab pos="7588884" algn="l"/>
                <a:tab pos="8349615" algn="l"/>
              </a:tabLst>
            </a:pP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-5" dirty="0">
                <a:latin typeface="Times New Roman"/>
                <a:cs typeface="Times New Roman"/>
              </a:rPr>
              <a:t>ele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-5" dirty="0">
                <a:latin typeface="Times New Roman"/>
                <a:cs typeface="Times New Roman"/>
              </a:rPr>
              <a:t>tric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spc="-10" dirty="0">
                <a:latin typeface="Times New Roman"/>
                <a:cs typeface="Times New Roman"/>
              </a:rPr>
              <a:t>H</a:t>
            </a:r>
            <a:r>
              <a:rPr sz="2000" dirty="0">
                <a:latin typeface="Times New Roman"/>
                <a:cs typeface="Times New Roman"/>
              </a:rPr>
              <a:t>	(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as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20" dirty="0">
                <a:latin typeface="Times New Roman"/>
                <a:cs typeface="Times New Roman"/>
              </a:rPr>
              <a:t>o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ty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o</a:t>
            </a:r>
            <a:r>
              <a:rPr sz="2000" spc="-5" dirty="0">
                <a:latin typeface="Times New Roman"/>
                <a:cs typeface="Times New Roman"/>
              </a:rPr>
              <a:t>f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Times New Roman"/>
                <a:cs typeface="Times New Roman"/>
              </a:rPr>
              <a:t>a</a:t>
            </a:r>
            <a:r>
              <a:rPr sz="2000" spc="-50" dirty="0">
                <a:latin typeface="Times New Roman"/>
                <a:cs typeface="Times New Roman"/>
              </a:rPr>
              <a:t>m</a:t>
            </a:r>
            <a:r>
              <a:rPr sz="2000" spc="15" dirty="0">
                <a:latin typeface="Times New Roman"/>
                <a:cs typeface="Times New Roman"/>
              </a:rPr>
              <a:t>i</a:t>
            </a:r>
            <a:r>
              <a:rPr sz="2000" spc="-20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-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d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25" dirty="0">
                <a:latin typeface="Times New Roman"/>
                <a:cs typeface="Times New Roman"/>
              </a:rPr>
              <a:t>T</a:t>
            </a:r>
            <a:r>
              <a:rPr sz="2000" spc="-20" dirty="0">
                <a:latin typeface="Times New Roman"/>
                <a:cs typeface="Times New Roman"/>
              </a:rPr>
              <a:t>h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at</a:t>
            </a:r>
            <a:r>
              <a:rPr sz="2000" spc="-1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-5" dirty="0">
                <a:latin typeface="Times New Roman"/>
                <a:cs typeface="Times New Roman"/>
              </a:rPr>
              <a:t>f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Times New Roman"/>
                <a:cs typeface="Times New Roman"/>
              </a:rPr>
              <a:t>t</a:t>
            </a:r>
            <a:r>
              <a:rPr sz="2000" spc="-20" dirty="0">
                <a:latin typeface="Times New Roman"/>
                <a:cs typeface="Times New Roman"/>
              </a:rPr>
              <a:t>h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20" dirty="0">
                <a:latin typeface="Times New Roman"/>
                <a:cs typeface="Times New Roman"/>
              </a:rPr>
              <a:t>a</a:t>
            </a:r>
            <a:r>
              <a:rPr sz="2000" spc="-50" dirty="0">
                <a:latin typeface="Times New Roman"/>
                <a:cs typeface="Times New Roman"/>
              </a:rPr>
              <a:t>m</a:t>
            </a:r>
            <a:r>
              <a:rPr sz="2000" spc="15" dirty="0">
                <a:latin typeface="Times New Roman"/>
                <a:cs typeface="Times New Roman"/>
              </a:rPr>
              <a:t>i</a:t>
            </a:r>
            <a:r>
              <a:rPr sz="2000" spc="-20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-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d</a:t>
            </a:r>
            <a:r>
              <a:rPr sz="2000" spc="-5" dirty="0">
                <a:latin typeface="Times New Roman"/>
                <a:cs typeface="Times New Roman"/>
              </a:rPr>
              <a:t>s  (particularly their ionizable groups) determines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pI of 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protein.</a:t>
            </a:r>
            <a:endParaRPr sz="2000">
              <a:latin typeface="Times New Roman"/>
              <a:cs typeface="Times New Roman"/>
            </a:endParaRPr>
          </a:p>
          <a:p>
            <a:pPr marL="12700" marR="14604" algn="l" rtl="0">
              <a:lnSpc>
                <a:spcPts val="3460"/>
              </a:lnSpc>
              <a:spcBef>
                <a:spcPts val="270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acidic </a:t>
            </a:r>
            <a:r>
              <a:rPr sz="2000" spc="-10" dirty="0">
                <a:latin typeface="Times New Roman"/>
                <a:cs typeface="Times New Roman"/>
              </a:rPr>
              <a:t>amino </a:t>
            </a:r>
            <a:r>
              <a:rPr sz="2000" spc="-5" dirty="0">
                <a:latin typeface="Times New Roman"/>
                <a:cs typeface="Times New Roman"/>
              </a:rPr>
              <a:t>acids (Asp, </a:t>
            </a:r>
            <a:r>
              <a:rPr sz="2000" spc="-10" dirty="0">
                <a:latin typeface="Times New Roman"/>
                <a:cs typeface="Times New Roman"/>
              </a:rPr>
              <a:t>Glu) and </a:t>
            </a:r>
            <a:r>
              <a:rPr sz="2000" spc="-5" dirty="0">
                <a:latin typeface="Times New Roman"/>
                <a:cs typeface="Times New Roman"/>
              </a:rPr>
              <a:t>basic </a:t>
            </a:r>
            <a:r>
              <a:rPr sz="2000" spc="-10" dirty="0">
                <a:latin typeface="Times New Roman"/>
                <a:cs typeface="Times New Roman"/>
              </a:rPr>
              <a:t>amino </a:t>
            </a:r>
            <a:r>
              <a:rPr sz="2000" spc="-5" dirty="0">
                <a:latin typeface="Times New Roman"/>
                <a:cs typeface="Times New Roman"/>
              </a:rPr>
              <a:t>acids (His, </a:t>
            </a:r>
            <a:r>
              <a:rPr sz="2000" spc="-10" dirty="0">
                <a:latin typeface="Times New Roman"/>
                <a:cs typeface="Times New Roman"/>
              </a:rPr>
              <a:t>Lys, </a:t>
            </a:r>
            <a:r>
              <a:rPr sz="2000" spc="-15" dirty="0">
                <a:latin typeface="Times New Roman"/>
                <a:cs typeface="Times New Roman"/>
              </a:rPr>
              <a:t>Arg) </a:t>
            </a:r>
            <a:r>
              <a:rPr sz="2000" spc="-5" dirty="0">
                <a:latin typeface="Times New Roman"/>
                <a:cs typeface="Times New Roman"/>
              </a:rPr>
              <a:t>strongly  </a:t>
            </a:r>
            <a:r>
              <a:rPr sz="2000" spc="-10" dirty="0">
                <a:latin typeface="Times New Roman"/>
                <a:cs typeface="Times New Roman"/>
              </a:rPr>
              <a:t>influence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pI. </a:t>
            </a:r>
            <a:r>
              <a:rPr sz="2000" spc="-20" dirty="0">
                <a:latin typeface="Times New Roman"/>
                <a:cs typeface="Times New Roman"/>
              </a:rPr>
              <a:t>At </a:t>
            </a:r>
            <a:r>
              <a:rPr sz="2000" spc="-5" dirty="0">
                <a:latin typeface="Times New Roman"/>
                <a:cs typeface="Times New Roman"/>
              </a:rPr>
              <a:t>isoelectric pH,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proteins exist as </a:t>
            </a:r>
            <a:r>
              <a:rPr sz="2000" b="1" spc="-10" dirty="0">
                <a:latin typeface="Times New Roman"/>
                <a:cs typeface="Times New Roman"/>
              </a:rPr>
              <a:t>Zwitter </a:t>
            </a:r>
            <a:r>
              <a:rPr sz="2000" b="1" spc="-5" dirty="0">
                <a:latin typeface="Times New Roman"/>
                <a:cs typeface="Times New Roman"/>
              </a:rPr>
              <a:t>ions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b="1" spc="-5" dirty="0">
                <a:latin typeface="Times New Roman"/>
                <a:cs typeface="Times New Roman"/>
              </a:rPr>
              <a:t>dipolar</a:t>
            </a:r>
            <a:r>
              <a:rPr sz="2000" b="1" spc="33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ions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760"/>
              </a:spcBef>
              <a:buFont typeface="Times New Roman"/>
              <a:buAutoNum type="arabicPeriod" startAt="5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Acidic and basic proteins:</a:t>
            </a:r>
            <a:endParaRPr sz="2000">
              <a:latin typeface="Times New Roman"/>
              <a:cs typeface="Times New Roman"/>
            </a:endParaRPr>
          </a:p>
          <a:p>
            <a:pPr marL="12700" marR="5080" algn="l" rtl="0">
              <a:lnSpc>
                <a:spcPct val="143000"/>
              </a:lnSpc>
              <a:spcBef>
                <a:spcPts val="25"/>
              </a:spcBef>
            </a:pPr>
            <a:r>
              <a:rPr sz="2000" spc="-5" dirty="0">
                <a:latin typeface="Times New Roman"/>
                <a:cs typeface="Times New Roman"/>
              </a:rPr>
              <a:t>Proteins in </a:t>
            </a:r>
            <a:r>
              <a:rPr sz="2000" spc="-10" dirty="0">
                <a:latin typeface="Times New Roman"/>
                <a:cs typeface="Times New Roman"/>
              </a:rPr>
              <a:t>which </a:t>
            </a:r>
            <a:r>
              <a:rPr sz="2000" spc="-5" dirty="0">
                <a:latin typeface="Times New Roman"/>
                <a:cs typeface="Times New Roman"/>
              </a:rPr>
              <a:t>the ratio </a:t>
            </a:r>
            <a:r>
              <a:rPr sz="2000" spc="10" dirty="0">
                <a:latin typeface="Times New Roman"/>
                <a:cs typeface="Times New Roman"/>
              </a:rPr>
              <a:t>( </a:t>
            </a:r>
            <a:r>
              <a:rPr sz="2000" spc="-10" dirty="0">
                <a:latin typeface="Times New Roman"/>
                <a:cs typeface="Times New Roman"/>
              </a:rPr>
              <a:t>Lys </a:t>
            </a:r>
            <a:r>
              <a:rPr sz="2000" spc="-5" dirty="0">
                <a:latin typeface="Times New Roman"/>
                <a:cs typeface="Times New Roman"/>
              </a:rPr>
              <a:t>+ </a:t>
            </a:r>
            <a:r>
              <a:rPr sz="2000" spc="-10" dirty="0">
                <a:latin typeface="Times New Roman"/>
                <a:cs typeface="Times New Roman"/>
              </a:rPr>
              <a:t> Arg)/( </a:t>
            </a:r>
            <a:r>
              <a:rPr sz="2000" dirty="0">
                <a:latin typeface="Times New Roman"/>
                <a:cs typeface="Times New Roman"/>
              </a:rPr>
              <a:t>Glu </a:t>
            </a:r>
            <a:r>
              <a:rPr sz="2000" spc="-5" dirty="0">
                <a:latin typeface="Times New Roman"/>
                <a:cs typeface="Times New Roman"/>
              </a:rPr>
              <a:t>+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Asp) </a:t>
            </a:r>
            <a:r>
              <a:rPr sz="2000" spc="-5" dirty="0">
                <a:latin typeface="Times New Roman"/>
                <a:cs typeface="Times New Roman"/>
              </a:rPr>
              <a:t>is greater than 1 </a:t>
            </a:r>
            <a:r>
              <a:rPr sz="2000" dirty="0">
                <a:latin typeface="Times New Roman"/>
                <a:cs typeface="Times New Roman"/>
              </a:rPr>
              <a:t>are  </a:t>
            </a:r>
            <a:r>
              <a:rPr sz="2000" spc="-5" dirty="0">
                <a:latin typeface="Times New Roman"/>
                <a:cs typeface="Times New Roman"/>
              </a:rPr>
              <a:t>referred to as basic </a:t>
            </a:r>
            <a:r>
              <a:rPr sz="2000" spc="-10" dirty="0">
                <a:latin typeface="Times New Roman"/>
                <a:cs typeface="Times New Roman"/>
              </a:rPr>
              <a:t>proteins. </a:t>
            </a:r>
            <a:r>
              <a:rPr sz="2000" dirty="0">
                <a:latin typeface="Times New Roman"/>
                <a:cs typeface="Times New Roman"/>
              </a:rPr>
              <a:t>For </a:t>
            </a:r>
            <a:r>
              <a:rPr sz="2000" spc="-5" dirty="0">
                <a:latin typeface="Times New Roman"/>
                <a:cs typeface="Times New Roman"/>
              </a:rPr>
              <a:t>acidic </a:t>
            </a:r>
            <a:r>
              <a:rPr sz="2000" spc="-10" dirty="0">
                <a:latin typeface="Times New Roman"/>
                <a:cs typeface="Times New Roman"/>
              </a:rPr>
              <a:t>proteins, the </a:t>
            </a:r>
            <a:r>
              <a:rPr sz="2000" spc="-5" dirty="0">
                <a:latin typeface="Times New Roman"/>
                <a:cs typeface="Times New Roman"/>
              </a:rPr>
              <a:t>ratio is </a:t>
            </a:r>
            <a:r>
              <a:rPr sz="2000" dirty="0">
                <a:latin typeface="Times New Roman"/>
                <a:cs typeface="Times New Roman"/>
              </a:rPr>
              <a:t>less </a:t>
            </a:r>
            <a:r>
              <a:rPr sz="2000" spc="-5" dirty="0">
                <a:latin typeface="Times New Roman"/>
                <a:cs typeface="Times New Roman"/>
              </a:rPr>
              <a:t>than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974267"/>
            <a:ext cx="8890000" cy="3641381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268605" indent="-256540" algn="l" rtl="0">
              <a:lnSpc>
                <a:spcPct val="100000"/>
              </a:lnSpc>
              <a:spcBef>
                <a:spcPts val="1155"/>
              </a:spcBef>
              <a:buFont typeface="Times New Roman"/>
              <a:buAutoNum type="arabicPeriod" startAt="6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Precipitation </a:t>
            </a:r>
            <a:r>
              <a:rPr sz="2000" b="1" spc="-10" dirty="0">
                <a:latin typeface="Times New Roman"/>
                <a:cs typeface="Times New Roman"/>
              </a:rPr>
              <a:t>of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proteins: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055"/>
              </a:spcBef>
              <a:tabLst>
                <a:tab pos="8061325" algn="l"/>
              </a:tabLst>
            </a:pPr>
            <a:r>
              <a:rPr sz="2000" spc="-5" dirty="0">
                <a:latin typeface="Times New Roman"/>
                <a:cs typeface="Times New Roman"/>
              </a:rPr>
              <a:t>Proteins exist </a:t>
            </a:r>
            <a:r>
              <a:rPr sz="2000" spc="5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colloidal solution </a:t>
            </a:r>
            <a:r>
              <a:rPr sz="2000" spc="-10" dirty="0">
                <a:latin typeface="Times New Roman"/>
                <a:cs typeface="Times New Roman"/>
              </a:rPr>
              <a:t>due </a:t>
            </a:r>
            <a:r>
              <a:rPr sz="2000" spc="-5" dirty="0">
                <a:latin typeface="Times New Roman"/>
                <a:cs typeface="Times New Roman"/>
              </a:rPr>
              <a:t>to hydration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>
                <a:latin typeface="Times New Roman"/>
                <a:cs typeface="Times New Roman"/>
              </a:rPr>
              <a:t>polar</a:t>
            </a:r>
            <a:r>
              <a:rPr sz="2000" spc="105">
                <a:latin typeface="Times New Roman"/>
                <a:cs typeface="Times New Roman"/>
              </a:rPr>
              <a:t> </a:t>
            </a:r>
            <a:r>
              <a:rPr sz="2000" spc="-5" smtClean="0">
                <a:latin typeface="Times New Roman"/>
                <a:cs typeface="Times New Roman"/>
              </a:rPr>
              <a:t>groups</a:t>
            </a:r>
            <a:r>
              <a:rPr lang="ar-IQ" sz="2000" spc="-5" dirty="0" smtClean="0">
                <a:latin typeface="Times New Roman"/>
                <a:cs typeface="Times New Roman"/>
              </a:rPr>
              <a:t>   </a:t>
            </a:r>
            <a:r>
              <a:rPr sz="2000" spc="-5" dirty="0">
                <a:latin typeface="Times New Roman"/>
                <a:cs typeface="Times New Roman"/>
              </a:rPr>
              <a:t>	(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COO–</a:t>
            </a:r>
            <a:endParaRPr sz="2000">
              <a:latin typeface="Times New Roman"/>
              <a:cs typeface="Times New Roman"/>
            </a:endParaRPr>
          </a:p>
          <a:p>
            <a:pPr marL="12700" marR="5080" algn="l" rtl="0">
              <a:lnSpc>
                <a:spcPts val="3460"/>
              </a:lnSpc>
              <a:spcBef>
                <a:spcPts val="270"/>
              </a:spcBef>
            </a:pPr>
            <a:r>
              <a:rPr sz="2000" spc="-5" dirty="0">
                <a:latin typeface="Times New Roman"/>
                <a:cs typeface="Times New Roman"/>
              </a:rPr>
              <a:t>, </a:t>
            </a:r>
            <a:r>
              <a:rPr sz="2000" spc="-10" dirty="0">
                <a:latin typeface="Times New Roman"/>
                <a:cs typeface="Times New Roman"/>
              </a:rPr>
              <a:t>NH3 </a:t>
            </a:r>
            <a:r>
              <a:rPr sz="2000" spc="-5" dirty="0">
                <a:latin typeface="Times New Roman"/>
                <a:cs typeface="Times New Roman"/>
              </a:rPr>
              <a:t>+, OH). Proteins can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precipitated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dehydration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neutralization </a:t>
            </a:r>
            <a:r>
              <a:rPr sz="2000" spc="10" dirty="0">
                <a:latin typeface="Times New Roman"/>
                <a:cs typeface="Times New Roman"/>
              </a:rPr>
              <a:t>of </a:t>
            </a:r>
            <a:r>
              <a:rPr sz="2000" dirty="0">
                <a:latin typeface="Times New Roman"/>
                <a:cs typeface="Times New Roman"/>
              </a:rPr>
              <a:t>polar  </a:t>
            </a:r>
            <a:r>
              <a:rPr sz="2000" spc="-10" dirty="0">
                <a:latin typeface="Times New Roman"/>
                <a:cs typeface="Times New Roman"/>
              </a:rPr>
              <a:t>groups.</a:t>
            </a:r>
            <a:endParaRPr sz="20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68605" indent="-256540" algn="l" rtl="0">
              <a:lnSpc>
                <a:spcPct val="100000"/>
              </a:lnSpc>
              <a:spcBef>
                <a:spcPts val="1685"/>
              </a:spcBef>
              <a:buFont typeface="Times New Roman"/>
              <a:buAutoNum type="arabicPeriod" startAt="7"/>
              <a:tabLst>
                <a:tab pos="2692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Colour reactions </a:t>
            </a:r>
            <a:r>
              <a:rPr sz="2000" b="1" dirty="0">
                <a:latin typeface="Times New Roman"/>
                <a:cs typeface="Times New Roman"/>
              </a:rPr>
              <a:t>of </a:t>
            </a:r>
            <a:r>
              <a:rPr sz="2000" b="1" spc="-10" dirty="0">
                <a:latin typeface="Times New Roman"/>
                <a:cs typeface="Times New Roman"/>
              </a:rPr>
              <a:t>proteins:</a:t>
            </a:r>
            <a:endParaRPr sz="2000">
              <a:latin typeface="Times New Roman"/>
              <a:cs typeface="Times New Roman"/>
            </a:endParaRPr>
          </a:p>
          <a:p>
            <a:pPr marL="12700" marR="10795" algn="l" rtl="0">
              <a:lnSpc>
                <a:spcPts val="3460"/>
              </a:lnSpc>
              <a:spcBef>
                <a:spcPts val="270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proteins </a:t>
            </a:r>
            <a:r>
              <a:rPr sz="2000" spc="-10" dirty="0">
                <a:latin typeface="Times New Roman"/>
                <a:cs typeface="Times New Roman"/>
              </a:rPr>
              <a:t>give </a:t>
            </a:r>
            <a:r>
              <a:rPr sz="2000" spc="-5" dirty="0">
                <a:latin typeface="Times New Roman"/>
                <a:cs typeface="Times New Roman"/>
              </a:rPr>
              <a:t>several </a:t>
            </a:r>
            <a:r>
              <a:rPr sz="2000" dirty="0">
                <a:latin typeface="Times New Roman"/>
                <a:cs typeface="Times New Roman"/>
              </a:rPr>
              <a:t>colour </a:t>
            </a:r>
            <a:r>
              <a:rPr sz="2000" spc="-5" dirty="0">
                <a:latin typeface="Times New Roman"/>
                <a:cs typeface="Times New Roman"/>
              </a:rPr>
              <a:t>reactions </a:t>
            </a:r>
            <a:r>
              <a:rPr sz="2000" spc="-10" dirty="0">
                <a:latin typeface="Times New Roman"/>
                <a:cs typeface="Times New Roman"/>
              </a:rPr>
              <a:t>which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often useful to </a:t>
            </a:r>
            <a:r>
              <a:rPr sz="2000" dirty="0">
                <a:latin typeface="Times New Roman"/>
                <a:cs typeface="Times New Roman"/>
              </a:rPr>
              <a:t>identify </a:t>
            </a:r>
            <a:r>
              <a:rPr sz="2000" spc="-5" dirty="0">
                <a:latin typeface="Times New Roman"/>
                <a:cs typeface="Times New Roman"/>
              </a:rPr>
              <a:t>the nature 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amino acids </a:t>
            </a:r>
            <a:r>
              <a:rPr sz="2000" dirty="0">
                <a:latin typeface="Times New Roman"/>
                <a:cs typeface="Times New Roman"/>
              </a:rPr>
              <a:t>present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them </a:t>
            </a:r>
            <a:r>
              <a:rPr sz="2000" spc="5" dirty="0">
                <a:latin typeface="Times New Roman"/>
                <a:cs typeface="Times New Roman"/>
              </a:rPr>
              <a:t>as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spc="5" dirty="0">
                <a:latin typeface="Times New Roman"/>
                <a:cs typeface="Times New Roman"/>
              </a:rPr>
              <a:t>below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table.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27300" y="1143012"/>
            <a:ext cx="5257799" cy="51530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986460"/>
            <a:ext cx="8876665" cy="2760345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45720" algn="l" rtl="0">
              <a:lnSpc>
                <a:spcPct val="100000"/>
              </a:lnSpc>
              <a:spcBef>
                <a:spcPts val="1110"/>
              </a:spcBef>
            </a:pPr>
            <a:r>
              <a:rPr sz="2000" b="1" spc="-5" dirty="0">
                <a:latin typeface="Times New Roman"/>
                <a:cs typeface="Times New Roman"/>
              </a:rPr>
              <a:t>Structural </a:t>
            </a:r>
            <a:r>
              <a:rPr sz="2000" b="1" dirty="0">
                <a:latin typeface="Times New Roman"/>
                <a:cs typeface="Times New Roman"/>
              </a:rPr>
              <a:t>organization </a:t>
            </a:r>
            <a:r>
              <a:rPr sz="2000" b="1" spc="-10" dirty="0">
                <a:latin typeface="Times New Roman"/>
                <a:cs typeface="Times New Roman"/>
              </a:rPr>
              <a:t>of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proteins:</a:t>
            </a:r>
            <a:endParaRPr sz="2000">
              <a:latin typeface="Times New Roman"/>
              <a:cs typeface="Times New Roman"/>
            </a:endParaRPr>
          </a:p>
          <a:p>
            <a:pPr marL="12700" marR="5080" indent="892810" algn="l" rtl="0">
              <a:lnSpc>
                <a:spcPts val="3429"/>
              </a:lnSpc>
              <a:spcBef>
                <a:spcPts val="260"/>
              </a:spcBef>
              <a:tabLst>
                <a:tab pos="5583555" algn="l"/>
              </a:tabLst>
            </a:pPr>
            <a:r>
              <a:rPr sz="2000" spc="-10" dirty="0">
                <a:latin typeface="Times New Roman"/>
                <a:cs typeface="Times New Roman"/>
              </a:rPr>
              <a:t>Four </a:t>
            </a:r>
            <a:r>
              <a:rPr sz="2000" spc="-5" dirty="0">
                <a:latin typeface="Times New Roman"/>
                <a:cs typeface="Times New Roman"/>
              </a:rPr>
              <a:t>levels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structural organization </a:t>
            </a:r>
            <a:r>
              <a:rPr sz="2000" dirty="0">
                <a:latin typeface="Times New Roman"/>
                <a:cs typeface="Times New Roman"/>
              </a:rPr>
              <a:t>of proteins are </a:t>
            </a:r>
            <a:r>
              <a:rPr sz="2000" spc="-5" dirty="0">
                <a:latin typeface="Times New Roman"/>
                <a:cs typeface="Times New Roman"/>
              </a:rPr>
              <a:t>recognized: </a:t>
            </a:r>
            <a:r>
              <a:rPr sz="2000" spc="-10" dirty="0">
                <a:latin typeface="Times New Roman"/>
                <a:cs typeface="Times New Roman"/>
              </a:rPr>
              <a:t>primary,  </a:t>
            </a:r>
            <a:r>
              <a:rPr sz="2000" spc="-5" dirty="0">
                <a:latin typeface="Times New Roman"/>
                <a:cs typeface="Times New Roman"/>
              </a:rPr>
              <a:t>secondary, </a:t>
            </a:r>
            <a:r>
              <a:rPr sz="2000" dirty="0">
                <a:latin typeface="Times New Roman"/>
                <a:cs typeface="Times New Roman"/>
              </a:rPr>
              <a:t>tertiary </a:t>
            </a:r>
            <a:r>
              <a:rPr sz="2000" spc="-1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quarternary. Each level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has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its	specificity.</a:t>
            </a:r>
            <a:endParaRPr sz="2000">
              <a:latin typeface="Times New Roman"/>
              <a:cs typeface="Times New Roman"/>
            </a:endParaRPr>
          </a:p>
          <a:p>
            <a:pPr marL="52069" algn="l" rtl="0">
              <a:lnSpc>
                <a:spcPct val="100000"/>
              </a:lnSpc>
              <a:spcBef>
                <a:spcPts val="1739"/>
              </a:spcBef>
            </a:pPr>
            <a:r>
              <a:rPr lang="en-US" sz="2000" b="1" spc="5" dirty="0" smtClean="0">
                <a:latin typeface="Times New Roman"/>
                <a:cs typeface="Times New Roman"/>
              </a:rPr>
              <a:t>1- </a:t>
            </a:r>
            <a:r>
              <a:rPr sz="2000" b="1" spc="5" smtClean="0">
                <a:latin typeface="Times New Roman"/>
                <a:cs typeface="Times New Roman"/>
              </a:rPr>
              <a:t>Primary </a:t>
            </a:r>
            <a:r>
              <a:rPr sz="2000" b="1" spc="-5" dirty="0">
                <a:latin typeface="Times New Roman"/>
                <a:cs typeface="Times New Roman"/>
              </a:rPr>
              <a:t>structure </a:t>
            </a:r>
            <a:r>
              <a:rPr sz="2000" b="1" dirty="0">
                <a:latin typeface="Times New Roman"/>
                <a:cs typeface="Times New Roman"/>
              </a:rPr>
              <a:t>of</a:t>
            </a:r>
            <a:r>
              <a:rPr sz="2000" b="1" spc="2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protein:</a:t>
            </a:r>
            <a:endParaRPr sz="2000">
              <a:latin typeface="Times New Roman"/>
              <a:cs typeface="Times New Roman"/>
            </a:endParaRPr>
          </a:p>
          <a:p>
            <a:pPr marL="137160" marR="86995" indent="459740" algn="l" rtl="0">
              <a:lnSpc>
                <a:spcPts val="3429"/>
              </a:lnSpc>
              <a:spcBef>
                <a:spcPts val="285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primary structure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protein is </a:t>
            </a:r>
            <a:r>
              <a:rPr sz="2000" spc="-10" dirty="0">
                <a:latin typeface="Times New Roman"/>
                <a:cs typeface="Times New Roman"/>
              </a:rPr>
              <a:t>defined </a:t>
            </a:r>
            <a:r>
              <a:rPr sz="2000" spc="-5" dirty="0">
                <a:latin typeface="Times New Roman"/>
                <a:cs typeface="Times New Roman"/>
              </a:rPr>
              <a:t>as a </a:t>
            </a:r>
            <a:r>
              <a:rPr sz="2000" spc="-10" dirty="0">
                <a:latin typeface="Times New Roman"/>
                <a:cs typeface="Times New Roman"/>
              </a:rPr>
              <a:t>linear polypeptide chain that </a:t>
            </a:r>
            <a:r>
              <a:rPr sz="2000" spc="5" dirty="0">
                <a:latin typeface="Times New Roman"/>
                <a:cs typeface="Times New Roman"/>
              </a:rPr>
              <a:t>is  </a:t>
            </a:r>
            <a:r>
              <a:rPr sz="2000" spc="-10" dirty="0">
                <a:latin typeface="Times New Roman"/>
                <a:cs typeface="Times New Roman"/>
              </a:rPr>
              <a:t>composed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amino acid residues linked through </a:t>
            </a:r>
            <a:r>
              <a:rPr sz="2000" dirty="0">
                <a:latin typeface="Times New Roman"/>
                <a:cs typeface="Times New Roman"/>
              </a:rPr>
              <a:t>peptide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bonds.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26501" y="4118010"/>
            <a:ext cx="4604551" cy="11605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655191"/>
            <a:ext cx="8806180" cy="36137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0"/>
              </a:spcBef>
            </a:pPr>
            <a:r>
              <a:rPr sz="2000" b="1" spc="-5" dirty="0">
                <a:latin typeface="Times New Roman"/>
                <a:cs typeface="Times New Roman"/>
              </a:rPr>
              <a:t>Methods </a:t>
            </a:r>
            <a:r>
              <a:rPr sz="2000" b="1" dirty="0">
                <a:latin typeface="Times New Roman"/>
                <a:cs typeface="Times New Roman"/>
              </a:rPr>
              <a:t>for </a:t>
            </a:r>
            <a:r>
              <a:rPr sz="2000" b="1" spc="-5" dirty="0">
                <a:latin typeface="Times New Roman"/>
                <a:cs typeface="Times New Roman"/>
              </a:rPr>
              <a:t>determination </a:t>
            </a:r>
            <a:r>
              <a:rPr sz="2000" b="1" dirty="0">
                <a:latin typeface="Times New Roman"/>
                <a:cs typeface="Times New Roman"/>
              </a:rPr>
              <a:t>of </a:t>
            </a:r>
            <a:r>
              <a:rPr sz="2000" b="1" spc="-10" dirty="0">
                <a:latin typeface="Times New Roman"/>
                <a:cs typeface="Times New Roman"/>
              </a:rPr>
              <a:t>primary</a:t>
            </a:r>
            <a:r>
              <a:rPr sz="2000" b="1" spc="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structure:</a:t>
            </a:r>
            <a:endParaRPr sz="2000">
              <a:latin typeface="Times New Roman"/>
              <a:cs typeface="Times New Roman"/>
            </a:endParaRPr>
          </a:p>
          <a:p>
            <a:pPr marL="12700" marR="10795" algn="l" rtl="0">
              <a:lnSpc>
                <a:spcPct val="145100"/>
              </a:lnSpc>
              <a:spcBef>
                <a:spcPts val="720"/>
              </a:spcBef>
              <a:tabLst>
                <a:tab pos="834390" algn="l"/>
                <a:tab pos="1507490" algn="l"/>
                <a:tab pos="2025014" algn="l"/>
                <a:tab pos="3030855" algn="l"/>
                <a:tab pos="4299585" algn="l"/>
                <a:tab pos="5822315" algn="l"/>
                <a:tab pos="7633970" algn="l"/>
                <a:tab pos="8589645" algn="l"/>
              </a:tabLst>
            </a:pP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-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d</a:t>
            </a:r>
            <a:r>
              <a:rPr sz="2000" spc="-5" dirty="0">
                <a:latin typeface="Times New Roman"/>
                <a:cs typeface="Times New Roman"/>
              </a:rPr>
              <a:t>ic,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b</a:t>
            </a:r>
            <a:r>
              <a:rPr sz="2000" spc="-5" dirty="0">
                <a:latin typeface="Times New Roman"/>
                <a:cs typeface="Times New Roman"/>
              </a:rPr>
              <a:t>asic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-15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-15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z</a:t>
            </a:r>
            <a:r>
              <a:rPr sz="2000" spc="-15" dirty="0">
                <a:latin typeface="Times New Roman"/>
                <a:cs typeface="Times New Roman"/>
              </a:rPr>
              <a:t>y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-5" dirty="0">
                <a:latin typeface="Times New Roman"/>
                <a:cs typeface="Times New Roman"/>
              </a:rPr>
              <a:t>ic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h</a:t>
            </a:r>
            <a:r>
              <a:rPr sz="2000" spc="-45" dirty="0">
                <a:latin typeface="Times New Roman"/>
                <a:cs typeface="Times New Roman"/>
              </a:rPr>
              <a:t>y</a:t>
            </a:r>
            <a:r>
              <a:rPr sz="2000" spc="5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15" dirty="0">
                <a:latin typeface="Times New Roman"/>
                <a:cs typeface="Times New Roman"/>
              </a:rPr>
              <a:t>l</a:t>
            </a:r>
            <a:r>
              <a:rPr sz="2000" spc="-20" dirty="0">
                <a:latin typeface="Times New Roman"/>
                <a:cs typeface="Times New Roman"/>
              </a:rPr>
              <a:t>y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i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o</a:t>
            </a:r>
            <a:r>
              <a:rPr sz="2000" spc="50" dirty="0">
                <a:latin typeface="Times New Roman"/>
                <a:cs typeface="Times New Roman"/>
              </a:rPr>
              <a:t>n</a:t>
            </a:r>
            <a:r>
              <a:rPr sz="2000" spc="-25" dirty="0">
                <a:latin typeface="Times New Roman"/>
                <a:cs typeface="Times New Roman"/>
              </a:rPr>
              <a:t>-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-15" dirty="0">
                <a:latin typeface="Times New Roman"/>
                <a:cs typeface="Times New Roman"/>
              </a:rPr>
              <a:t>x</a:t>
            </a:r>
            <a:r>
              <a:rPr sz="2000" spc="20" dirty="0">
                <a:latin typeface="Times New Roman"/>
                <a:cs typeface="Times New Roman"/>
              </a:rPr>
              <a:t>c</a:t>
            </a:r>
            <a:r>
              <a:rPr sz="2000" spc="-20" dirty="0">
                <a:latin typeface="Times New Roman"/>
                <a:cs typeface="Times New Roman"/>
              </a:rPr>
              <a:t>h</a:t>
            </a:r>
            <a:r>
              <a:rPr sz="2000" spc="20" dirty="0">
                <a:latin typeface="Times New Roman"/>
                <a:cs typeface="Times New Roman"/>
              </a:rPr>
              <a:t>a</a:t>
            </a:r>
            <a:r>
              <a:rPr sz="2000" spc="-20" dirty="0">
                <a:latin typeface="Times New Roman"/>
                <a:cs typeface="Times New Roman"/>
              </a:rPr>
              <a:t>ng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c</a:t>
            </a:r>
            <a:r>
              <a:rPr sz="2000" spc="-15" dirty="0">
                <a:latin typeface="Times New Roman"/>
                <a:cs typeface="Times New Roman"/>
              </a:rPr>
              <a:t>h</a:t>
            </a:r>
            <a:r>
              <a:rPr sz="2000" spc="20" dirty="0">
                <a:latin typeface="Times New Roman"/>
                <a:cs typeface="Times New Roman"/>
              </a:rPr>
              <a:t>r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-50" dirty="0">
                <a:latin typeface="Times New Roman"/>
                <a:cs typeface="Times New Roman"/>
              </a:rPr>
              <a:t>m</a:t>
            </a:r>
            <a:r>
              <a:rPr sz="2000" spc="20" dirty="0">
                <a:latin typeface="Times New Roman"/>
                <a:cs typeface="Times New Roman"/>
              </a:rPr>
              <a:t>a</a:t>
            </a:r>
            <a:r>
              <a:rPr sz="2000" spc="-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o</a:t>
            </a:r>
            <a:r>
              <a:rPr sz="2000" spc="-20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5" dirty="0">
                <a:latin typeface="Times New Roman"/>
                <a:cs typeface="Times New Roman"/>
              </a:rPr>
              <a:t>ph</a:t>
            </a:r>
            <a:r>
              <a:rPr sz="2000" spc="-5" dirty="0">
                <a:latin typeface="Times New Roman"/>
                <a:cs typeface="Times New Roman"/>
              </a:rPr>
              <a:t>y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c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-20" dirty="0">
                <a:latin typeface="Times New Roman"/>
                <a:cs typeface="Times New Roman"/>
              </a:rPr>
              <a:t>u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spc="-5" dirty="0">
                <a:latin typeface="Times New Roman"/>
                <a:cs typeface="Times New Roman"/>
              </a:rPr>
              <a:t>led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to  </a:t>
            </a:r>
            <a:r>
              <a:rPr sz="2000" spc="-10" dirty="0">
                <a:latin typeface="Times New Roman"/>
                <a:cs typeface="Times New Roman"/>
              </a:rPr>
              <a:t>amino </a:t>
            </a:r>
            <a:r>
              <a:rPr sz="2000" spc="-5" dirty="0">
                <a:latin typeface="Times New Roman"/>
                <a:cs typeface="Times New Roman"/>
              </a:rPr>
              <a:t>acid </a:t>
            </a:r>
            <a:r>
              <a:rPr sz="2000" spc="-10" dirty="0">
                <a:latin typeface="Times New Roman"/>
                <a:cs typeface="Times New Roman"/>
              </a:rPr>
              <a:t>analyzer,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sequencing.</a:t>
            </a:r>
            <a:endParaRPr sz="20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35"/>
              </a:spcBef>
            </a:pPr>
            <a:endParaRPr sz="1700">
              <a:latin typeface="Times New Roman"/>
              <a:cs typeface="Times New Roman"/>
            </a:endParaRPr>
          </a:p>
          <a:p>
            <a:pPr marL="52069" algn="l" rtl="0">
              <a:lnSpc>
                <a:spcPct val="100000"/>
              </a:lnSpc>
            </a:pPr>
            <a:r>
              <a:rPr lang="en-US" sz="2000" b="1" spc="5" dirty="0" smtClean="0">
                <a:latin typeface="Times New Roman"/>
                <a:cs typeface="Times New Roman"/>
              </a:rPr>
              <a:t>2- </a:t>
            </a:r>
            <a:r>
              <a:rPr sz="2000" b="1" spc="5" smtClean="0">
                <a:latin typeface="Times New Roman"/>
                <a:cs typeface="Times New Roman"/>
              </a:rPr>
              <a:t>Secondary </a:t>
            </a:r>
            <a:r>
              <a:rPr sz="2000" b="1" spc="-5" dirty="0">
                <a:latin typeface="Times New Roman"/>
                <a:cs typeface="Times New Roman"/>
              </a:rPr>
              <a:t>structure </a:t>
            </a:r>
            <a:r>
              <a:rPr sz="2000" b="1" dirty="0">
                <a:latin typeface="Times New Roman"/>
                <a:cs typeface="Times New Roman"/>
              </a:rPr>
              <a:t>of</a:t>
            </a:r>
            <a:r>
              <a:rPr sz="2000" b="1" spc="2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protein:</a:t>
            </a:r>
            <a:endParaRPr sz="2000">
              <a:latin typeface="Times New Roman"/>
              <a:cs typeface="Times New Roman"/>
            </a:endParaRPr>
          </a:p>
          <a:p>
            <a:pPr marL="137160" marR="5080" indent="271145" algn="l" rtl="0">
              <a:lnSpc>
                <a:spcPct val="143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secondary structure </a:t>
            </a:r>
            <a:r>
              <a:rPr sz="2000" dirty="0">
                <a:latin typeface="Times New Roman"/>
                <a:cs typeface="Times New Roman"/>
              </a:rPr>
              <a:t>refers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way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peptide </a:t>
            </a:r>
            <a:r>
              <a:rPr sz="2000" spc="-5" dirty="0">
                <a:latin typeface="Times New Roman"/>
                <a:cs typeface="Times New Roman"/>
              </a:rPr>
              <a:t>is folded </a:t>
            </a:r>
            <a:r>
              <a:rPr sz="2000" spc="-10" dirty="0">
                <a:latin typeface="Times New Roman"/>
                <a:cs typeface="Times New Roman"/>
              </a:rPr>
              <a:t>into </a:t>
            </a:r>
            <a:r>
              <a:rPr sz="2000" spc="-5" dirty="0">
                <a:latin typeface="Times New Roman"/>
                <a:cs typeface="Times New Roman"/>
              </a:rPr>
              <a:t>an </a:t>
            </a:r>
            <a:r>
              <a:rPr sz="2000" dirty="0">
                <a:latin typeface="Times New Roman"/>
                <a:cs typeface="Times New Roman"/>
              </a:rPr>
              <a:t>ordered  </a:t>
            </a:r>
            <a:r>
              <a:rPr sz="2000" spc="-5" dirty="0">
                <a:latin typeface="Times New Roman"/>
                <a:cs typeface="Times New Roman"/>
              </a:rPr>
              <a:t>structure owing to hydrogen </a:t>
            </a:r>
            <a:r>
              <a:rPr sz="2000" spc="5" dirty="0">
                <a:latin typeface="Times New Roman"/>
                <a:cs typeface="Times New Roman"/>
              </a:rPr>
              <a:t>bonding </a:t>
            </a:r>
            <a:r>
              <a:rPr sz="2000" dirty="0">
                <a:latin typeface="Times New Roman"/>
                <a:cs typeface="Times New Roman"/>
              </a:rPr>
              <a:t>between peptide </a:t>
            </a:r>
            <a:r>
              <a:rPr sz="2000" spc="-5" dirty="0">
                <a:latin typeface="Times New Roman"/>
                <a:cs typeface="Times New Roman"/>
              </a:rPr>
              <a:t>groups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same chain.</a:t>
            </a:r>
            <a:r>
              <a:rPr sz="2000" spc="3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endParaRPr sz="2000">
              <a:latin typeface="Times New Roman"/>
              <a:cs typeface="Times New Roman"/>
            </a:endParaRPr>
          </a:p>
          <a:p>
            <a:pPr marL="137160" marR="9525" algn="l" rtl="0">
              <a:lnSpc>
                <a:spcPct val="144100"/>
              </a:lnSpc>
            </a:pPr>
            <a:r>
              <a:rPr sz="2000" spc="-5" dirty="0">
                <a:latin typeface="Times New Roman"/>
                <a:cs typeface="Times New Roman"/>
              </a:rPr>
              <a:t>secondary structures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classified </a:t>
            </a:r>
            <a:r>
              <a:rPr sz="2000" spc="-10" dirty="0">
                <a:latin typeface="Times New Roman"/>
                <a:cs typeface="Times New Roman"/>
              </a:rPr>
              <a:t>into </a:t>
            </a:r>
            <a:r>
              <a:rPr sz="2000" spc="-5" dirty="0">
                <a:latin typeface="Times New Roman"/>
                <a:cs typeface="Times New Roman"/>
              </a:rPr>
              <a:t>helical structures </a:t>
            </a:r>
            <a:r>
              <a:rPr sz="2000" dirty="0">
                <a:latin typeface="Times New Roman"/>
                <a:cs typeface="Times New Roman"/>
              </a:rPr>
              <a:t>(α-helix) </a:t>
            </a:r>
            <a:r>
              <a:rPr sz="2000" spc="-1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pleated </a:t>
            </a:r>
            <a:r>
              <a:rPr sz="2000" spc="-10" dirty="0">
                <a:latin typeface="Times New Roman"/>
                <a:cs typeface="Times New Roman"/>
              </a:rPr>
              <a:t>sheets  </a:t>
            </a:r>
            <a:r>
              <a:rPr sz="2000" spc="-5" dirty="0">
                <a:latin typeface="Times New Roman"/>
                <a:cs typeface="Times New Roman"/>
              </a:rPr>
              <a:t>(β-structure).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4017314"/>
            <a:ext cx="8809355" cy="2218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 rtl="0">
              <a:lnSpc>
                <a:spcPct val="143800"/>
              </a:lnSpc>
              <a:spcBef>
                <a:spcPts val="105"/>
              </a:spcBef>
            </a:pPr>
            <a:r>
              <a:rPr sz="2000" b="1" spc="-20" dirty="0">
                <a:latin typeface="Times New Roman"/>
                <a:cs typeface="Times New Roman"/>
              </a:rPr>
              <a:t>Methods </a:t>
            </a:r>
            <a:r>
              <a:rPr sz="2000" b="1" dirty="0">
                <a:latin typeface="Times New Roman"/>
                <a:cs typeface="Times New Roman"/>
              </a:rPr>
              <a:t>for </a:t>
            </a:r>
            <a:r>
              <a:rPr sz="2000" b="1" spc="-20" dirty="0">
                <a:latin typeface="Times New Roman"/>
                <a:cs typeface="Times New Roman"/>
              </a:rPr>
              <a:t>determination </a:t>
            </a:r>
            <a:r>
              <a:rPr sz="2000" b="1" dirty="0">
                <a:latin typeface="Times New Roman"/>
                <a:cs typeface="Times New Roman"/>
              </a:rPr>
              <a:t>of </a:t>
            </a:r>
            <a:r>
              <a:rPr sz="2000" b="1" spc="-20" dirty="0">
                <a:latin typeface="Times New Roman"/>
                <a:cs typeface="Times New Roman"/>
              </a:rPr>
              <a:t>secondary structure</a:t>
            </a:r>
            <a:r>
              <a:rPr sz="2000" spc="-20" dirty="0">
                <a:latin typeface="Times New Roman"/>
                <a:cs typeface="Times New Roman"/>
              </a:rPr>
              <a:t>: spectropolarimetry  (measurement </a:t>
            </a:r>
            <a:r>
              <a:rPr sz="2000" spc="10" dirty="0">
                <a:latin typeface="Times New Roman"/>
                <a:cs typeface="Times New Roman"/>
              </a:rPr>
              <a:t>of </a:t>
            </a:r>
            <a:r>
              <a:rPr sz="2000" spc="-20" dirty="0">
                <a:latin typeface="Times New Roman"/>
                <a:cs typeface="Times New Roman"/>
              </a:rPr>
              <a:t>rotation </a:t>
            </a:r>
            <a:r>
              <a:rPr sz="2000" spc="-15" dirty="0">
                <a:latin typeface="Times New Roman"/>
                <a:cs typeface="Times New Roman"/>
              </a:rPr>
              <a:t>angle </a:t>
            </a:r>
            <a:r>
              <a:rPr sz="2000" spc="-10" dirty="0">
                <a:latin typeface="Times New Roman"/>
                <a:cs typeface="Times New Roman"/>
              </a:rPr>
              <a:t>for </a:t>
            </a:r>
            <a:r>
              <a:rPr sz="2000" spc="-15" dirty="0">
                <a:latin typeface="Times New Roman"/>
                <a:cs typeface="Times New Roman"/>
              </a:rPr>
              <a:t>linearly </a:t>
            </a:r>
            <a:r>
              <a:rPr sz="2000" spc="-20" dirty="0">
                <a:latin typeface="Times New Roman"/>
                <a:cs typeface="Times New Roman"/>
              </a:rPr>
              <a:t>polarized </a:t>
            </a:r>
            <a:r>
              <a:rPr sz="2000" spc="-10" dirty="0">
                <a:latin typeface="Times New Roman"/>
                <a:cs typeface="Times New Roman"/>
              </a:rPr>
              <a:t>light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-20" dirty="0">
                <a:latin typeface="Times New Roman"/>
                <a:cs typeface="Times New Roman"/>
              </a:rPr>
              <a:t>spectrophotometers),  isotope exchange method, </a:t>
            </a:r>
            <a:r>
              <a:rPr sz="2000" spc="-10" dirty="0">
                <a:latin typeface="Times New Roman"/>
                <a:cs typeface="Times New Roman"/>
              </a:rPr>
              <a:t>UV </a:t>
            </a:r>
            <a:r>
              <a:rPr sz="2000" spc="-20" dirty="0">
                <a:latin typeface="Times New Roman"/>
                <a:cs typeface="Times New Roman"/>
              </a:rPr>
              <a:t>spectrophotometry (measurement </a:t>
            </a:r>
            <a:r>
              <a:rPr sz="2000" dirty="0">
                <a:latin typeface="Times New Roman"/>
                <a:cs typeface="Times New Roman"/>
              </a:rPr>
              <a:t>of protein </a:t>
            </a:r>
            <a:r>
              <a:rPr sz="2000" spc="-10" dirty="0">
                <a:latin typeface="Times New Roman"/>
                <a:cs typeface="Times New Roman"/>
              </a:rPr>
              <a:t>UV  </a:t>
            </a:r>
            <a:r>
              <a:rPr sz="2000" spc="-20" dirty="0">
                <a:latin typeface="Times New Roman"/>
                <a:cs typeface="Times New Roman"/>
              </a:rPr>
              <a:t>absorption </a:t>
            </a:r>
            <a:r>
              <a:rPr sz="2000" spc="-5" dirty="0">
                <a:latin typeface="Times New Roman"/>
                <a:cs typeface="Times New Roman"/>
              </a:rPr>
              <a:t>at </a:t>
            </a:r>
            <a:r>
              <a:rPr sz="2000" dirty="0">
                <a:latin typeface="Times New Roman"/>
                <a:cs typeface="Times New Roman"/>
              </a:rPr>
              <a:t>190 </a:t>
            </a:r>
            <a:r>
              <a:rPr sz="2000" spc="-5" dirty="0">
                <a:latin typeface="Times New Roman"/>
                <a:cs typeface="Times New Roman"/>
              </a:rPr>
              <a:t>nm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-20" dirty="0">
                <a:latin typeface="Times New Roman"/>
                <a:cs typeface="Times New Roman"/>
              </a:rPr>
              <a:t>spectrophotometers), </a:t>
            </a:r>
            <a:r>
              <a:rPr sz="2000" spc="-5" dirty="0">
                <a:latin typeface="Times New Roman"/>
                <a:cs typeface="Times New Roman"/>
              </a:rPr>
              <a:t>IR </a:t>
            </a:r>
            <a:r>
              <a:rPr sz="2000" spc="-20" dirty="0">
                <a:latin typeface="Times New Roman"/>
                <a:cs typeface="Times New Roman"/>
              </a:rPr>
              <a:t>spectroscopy (measurement </a:t>
            </a:r>
            <a:r>
              <a:rPr sz="2000" spc="10" dirty="0">
                <a:latin typeface="Times New Roman"/>
                <a:cs typeface="Times New Roman"/>
              </a:rPr>
              <a:t>of  </a:t>
            </a:r>
            <a:r>
              <a:rPr sz="2000" spc="-5" dirty="0">
                <a:latin typeface="Times New Roman"/>
                <a:cs typeface="Times New Roman"/>
              </a:rPr>
              <a:t>infrared </a:t>
            </a:r>
            <a:r>
              <a:rPr sz="2000" spc="-20" dirty="0">
                <a:latin typeface="Times New Roman"/>
                <a:cs typeface="Times New Roman"/>
              </a:rPr>
              <a:t>absorption spectra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20" dirty="0">
                <a:latin typeface="Times New Roman"/>
                <a:cs typeface="Times New Roman"/>
              </a:rPr>
              <a:t>proteins </a:t>
            </a:r>
            <a:r>
              <a:rPr sz="2000" spc="-5" dirty="0">
                <a:latin typeface="Times New Roman"/>
                <a:cs typeface="Times New Roman"/>
              </a:rPr>
              <a:t>using </a:t>
            </a:r>
            <a:r>
              <a:rPr sz="2000" dirty="0">
                <a:latin typeface="Times New Roman"/>
                <a:cs typeface="Times New Roman"/>
              </a:rPr>
              <a:t>infrared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spectrophotometers).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919064" y="1423387"/>
            <a:ext cx="1404234" cy="21440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1628" y="986460"/>
            <a:ext cx="8759825" cy="2258311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10"/>
              </a:spcBef>
            </a:pPr>
            <a:r>
              <a:rPr lang="en-US" sz="2000" b="1" spc="-5" dirty="0" smtClean="0">
                <a:latin typeface="Times New Roman"/>
                <a:cs typeface="Times New Roman"/>
              </a:rPr>
              <a:t>3- </a:t>
            </a:r>
            <a:r>
              <a:rPr sz="2000" b="1" spc="-5" smtClean="0">
                <a:latin typeface="Times New Roman"/>
                <a:cs typeface="Times New Roman"/>
              </a:rPr>
              <a:t>Tertiary </a:t>
            </a:r>
            <a:r>
              <a:rPr sz="2000" b="1" spc="-5" dirty="0">
                <a:latin typeface="Times New Roman"/>
                <a:cs typeface="Times New Roman"/>
              </a:rPr>
              <a:t>structure </a:t>
            </a:r>
            <a:r>
              <a:rPr sz="2000" b="1" dirty="0">
                <a:latin typeface="Times New Roman"/>
                <a:cs typeface="Times New Roman"/>
              </a:rPr>
              <a:t>of</a:t>
            </a:r>
            <a:r>
              <a:rPr sz="2000" b="1" spc="2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proteins:</a:t>
            </a:r>
            <a:endParaRPr sz="2000">
              <a:latin typeface="Times New Roman"/>
              <a:cs typeface="Times New Roman"/>
            </a:endParaRPr>
          </a:p>
          <a:p>
            <a:pPr marL="97790" marR="10160" indent="271145" algn="l" rtl="0">
              <a:lnSpc>
                <a:spcPts val="3429"/>
              </a:lnSpc>
              <a:spcBef>
                <a:spcPts val="260"/>
              </a:spcBef>
              <a:tabLst>
                <a:tab pos="895985" algn="l"/>
                <a:tab pos="1501775" algn="l"/>
                <a:tab pos="1757680" algn="l"/>
                <a:tab pos="1851660" algn="l"/>
                <a:tab pos="2301875" algn="l"/>
                <a:tab pos="2774950" algn="l"/>
                <a:tab pos="3118485" algn="l"/>
                <a:tab pos="3641090" algn="l"/>
                <a:tab pos="3968115" algn="l"/>
                <a:tab pos="4269105" algn="l"/>
                <a:tab pos="4390390" algn="l"/>
                <a:tab pos="4740275" algn="l"/>
                <a:tab pos="5206365" algn="l"/>
                <a:tab pos="5528945" algn="l"/>
                <a:tab pos="5866765" algn="l"/>
                <a:tab pos="6119495" algn="l"/>
                <a:tab pos="6469380" algn="l"/>
                <a:tab pos="7042150" algn="l"/>
                <a:tab pos="7336790" algn="l"/>
                <a:tab pos="7736840" algn="l"/>
                <a:tab pos="8080375" algn="l"/>
                <a:tab pos="8427720" algn="l"/>
              </a:tabLst>
            </a:pPr>
            <a:r>
              <a:rPr sz="2000" spc="25" dirty="0">
                <a:latin typeface="Times New Roman"/>
                <a:cs typeface="Times New Roman"/>
              </a:rPr>
              <a:t>T</a:t>
            </a:r>
            <a:r>
              <a:rPr sz="2000" spc="-20" dirty="0">
                <a:latin typeface="Times New Roman"/>
                <a:cs typeface="Times New Roman"/>
              </a:rPr>
              <a:t>h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te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tia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y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t</a:t>
            </a:r>
            <a:r>
              <a:rPr sz="2000" spc="25" dirty="0">
                <a:latin typeface="Times New Roman"/>
                <a:cs typeface="Times New Roman"/>
              </a:rPr>
              <a:t>r</a:t>
            </a:r>
            <a:r>
              <a:rPr sz="2000" spc="-20" dirty="0">
                <a:latin typeface="Times New Roman"/>
                <a:cs typeface="Times New Roman"/>
              </a:rPr>
              <a:t>u</a:t>
            </a:r>
            <a:r>
              <a:rPr sz="2000" spc="-5" dirty="0">
                <a:latin typeface="Times New Roman"/>
                <a:cs typeface="Times New Roman"/>
              </a:rPr>
              <a:t>ct</a:t>
            </a:r>
            <a:r>
              <a:rPr sz="2000" spc="-1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25" dirty="0">
                <a:latin typeface="Times New Roman"/>
                <a:cs typeface="Times New Roman"/>
              </a:rPr>
              <a:t>o</a:t>
            </a:r>
            <a:r>
              <a:rPr sz="2000" spc="-5" dirty="0">
                <a:latin typeface="Times New Roman"/>
                <a:cs typeface="Times New Roman"/>
              </a:rPr>
              <a:t>f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-5" dirty="0">
                <a:latin typeface="Times New Roman"/>
                <a:cs typeface="Times New Roman"/>
              </a:rPr>
              <a:t>tein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15" dirty="0">
                <a:latin typeface="Times New Roman"/>
                <a:cs typeface="Times New Roman"/>
              </a:rPr>
              <a:t>i</a:t>
            </a:r>
            <a:r>
              <a:rPr sz="2000" spc="-5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	r</a:t>
            </a:r>
            <a:r>
              <a:rPr sz="2000" spc="20" dirty="0">
                <a:latin typeface="Times New Roman"/>
                <a:cs typeface="Times New Roman"/>
              </a:rPr>
              <a:t>e</a:t>
            </a:r>
            <a:r>
              <a:rPr sz="2000" spc="-25" dirty="0">
                <a:latin typeface="Times New Roman"/>
                <a:cs typeface="Times New Roman"/>
              </a:rPr>
              <a:t>f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ed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459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as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4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25" dirty="0">
                <a:latin typeface="Times New Roman"/>
                <a:cs typeface="Times New Roman"/>
              </a:rPr>
              <a:t>c</a:t>
            </a:r>
            <a:r>
              <a:rPr sz="2000" spc="-5" dirty="0">
                <a:latin typeface="Times New Roman"/>
                <a:cs typeface="Times New Roman"/>
              </a:rPr>
              <a:t>i</a:t>
            </a:r>
            <a:r>
              <a:rPr sz="2000" spc="-25" dirty="0">
                <a:latin typeface="Times New Roman"/>
                <a:cs typeface="Times New Roman"/>
              </a:rPr>
              <a:t>f</a:t>
            </a:r>
            <a:r>
              <a:rPr sz="2000" spc="-5" dirty="0">
                <a:latin typeface="Times New Roman"/>
                <a:cs typeface="Times New Roman"/>
              </a:rPr>
              <a:t>ic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5" dirty="0">
                <a:latin typeface="Times New Roman"/>
                <a:cs typeface="Times New Roman"/>
              </a:rPr>
              <a:t>od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-5" dirty="0">
                <a:latin typeface="Times New Roman"/>
                <a:cs typeface="Times New Roman"/>
              </a:rPr>
              <a:t>f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spc="-5" dirty="0">
                <a:latin typeface="Times New Roman"/>
                <a:cs typeface="Times New Roman"/>
              </a:rPr>
              <a:t>atial  a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-15" dirty="0">
                <a:latin typeface="Times New Roman"/>
                <a:cs typeface="Times New Roman"/>
              </a:rPr>
              <a:t>n</a:t>
            </a:r>
            <a:r>
              <a:rPr sz="2000" spc="-20" dirty="0">
                <a:latin typeface="Times New Roman"/>
                <a:cs typeface="Times New Roman"/>
              </a:rPr>
              <a:t>g</a:t>
            </a:r>
            <a:r>
              <a:rPr sz="2000" spc="20" dirty="0">
                <a:latin typeface="Times New Roman"/>
                <a:cs typeface="Times New Roman"/>
              </a:rPr>
              <a:t>e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-15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spc="-5" dirty="0">
                <a:latin typeface="Times New Roman"/>
                <a:cs typeface="Times New Roman"/>
              </a:rPr>
              <a:t>f</a:t>
            </a:r>
            <a:r>
              <a:rPr sz="2000" dirty="0">
                <a:latin typeface="Times New Roman"/>
                <a:cs typeface="Times New Roman"/>
              </a:rPr>
              <a:t>		</a:t>
            </a:r>
            <a:r>
              <a:rPr sz="2000" spc="15" dirty="0">
                <a:latin typeface="Times New Roman"/>
                <a:cs typeface="Times New Roman"/>
              </a:rPr>
              <a:t>t</a:t>
            </a:r>
            <a:r>
              <a:rPr sz="2000" spc="-20" dirty="0">
                <a:latin typeface="Times New Roman"/>
                <a:cs typeface="Times New Roman"/>
              </a:rPr>
              <a:t>h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Times New Roman"/>
                <a:cs typeface="Times New Roman"/>
              </a:rPr>
              <a:t>po</a:t>
            </a:r>
            <a:r>
              <a:rPr sz="2000" spc="15" dirty="0">
                <a:latin typeface="Times New Roman"/>
                <a:cs typeface="Times New Roman"/>
              </a:rPr>
              <a:t>l</a:t>
            </a:r>
            <a:r>
              <a:rPr sz="2000" spc="-45" dirty="0">
                <a:latin typeface="Times New Roman"/>
                <a:cs typeface="Times New Roman"/>
              </a:rPr>
              <a:t>y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spc="-5" dirty="0">
                <a:latin typeface="Times New Roman"/>
                <a:cs typeface="Times New Roman"/>
              </a:rPr>
              <a:t>ti</a:t>
            </a:r>
            <a:r>
              <a:rPr sz="2000" dirty="0">
                <a:latin typeface="Times New Roman"/>
                <a:cs typeface="Times New Roman"/>
              </a:rPr>
              <a:t>d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c</a:t>
            </a:r>
            <a:r>
              <a:rPr sz="2000" spc="-15" dirty="0">
                <a:latin typeface="Times New Roman"/>
                <a:cs typeface="Times New Roman"/>
              </a:rPr>
              <a:t>h</a:t>
            </a:r>
            <a:r>
              <a:rPr sz="2000" spc="-5" dirty="0">
                <a:latin typeface="Times New Roman"/>
                <a:cs typeface="Times New Roman"/>
              </a:rPr>
              <a:t>ai</a:t>
            </a:r>
            <a:r>
              <a:rPr sz="2000" spc="-15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r>
              <a:rPr sz="2000" dirty="0">
                <a:latin typeface="Times New Roman"/>
                <a:cs typeface="Times New Roman"/>
              </a:rPr>
              <a:t>		I</a:t>
            </a:r>
            <a:r>
              <a:rPr sz="2000" spc="-5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	r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-15" dirty="0">
                <a:latin typeface="Times New Roman"/>
                <a:cs typeface="Times New Roman"/>
              </a:rPr>
              <a:t>g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t</a:t>
            </a:r>
            <a:r>
              <a:rPr sz="2000" spc="-20" dirty="0">
                <a:latin typeface="Times New Roman"/>
                <a:cs typeface="Times New Roman"/>
              </a:rPr>
              <a:t>h</a:t>
            </a:r>
            <a:r>
              <a:rPr sz="2000" spc="-5" dirty="0">
                <a:latin typeface="Times New Roman"/>
                <a:cs typeface="Times New Roman"/>
              </a:rPr>
              <a:t>eir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te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tia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y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t</a:t>
            </a:r>
            <a:r>
              <a:rPr sz="2000" spc="25" dirty="0">
                <a:latin typeface="Times New Roman"/>
                <a:cs typeface="Times New Roman"/>
              </a:rPr>
              <a:t>r</a:t>
            </a:r>
            <a:r>
              <a:rPr sz="2000" spc="-20" dirty="0">
                <a:latin typeface="Times New Roman"/>
                <a:cs typeface="Times New Roman"/>
              </a:rPr>
              <a:t>u</a:t>
            </a:r>
            <a:r>
              <a:rPr sz="2000" spc="-5" dirty="0">
                <a:latin typeface="Times New Roman"/>
                <a:cs typeface="Times New Roman"/>
              </a:rPr>
              <a:t>ct</a:t>
            </a:r>
            <a:r>
              <a:rPr sz="2000" spc="-1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e,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15" dirty="0">
                <a:latin typeface="Times New Roman"/>
                <a:cs typeface="Times New Roman"/>
              </a:rPr>
              <a:t>t</a:t>
            </a:r>
            <a:r>
              <a:rPr sz="2000" spc="5" dirty="0">
                <a:latin typeface="Times New Roman"/>
                <a:cs typeface="Times New Roman"/>
              </a:rPr>
              <a:t>h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97790" marR="5080" algn="l" rtl="0">
              <a:lnSpc>
                <a:spcPts val="3460"/>
              </a:lnSpc>
              <a:spcBef>
                <a:spcPts val="10"/>
              </a:spcBef>
              <a:tabLst>
                <a:tab pos="6008370" algn="l"/>
              </a:tabLst>
            </a:pPr>
            <a:r>
              <a:rPr sz="2000" spc="-5" dirty="0">
                <a:latin typeface="Times New Roman"/>
                <a:cs typeface="Times New Roman"/>
              </a:rPr>
              <a:t>proteins  </a:t>
            </a:r>
            <a:r>
              <a:rPr sz="2000" dirty="0">
                <a:latin typeface="Times New Roman"/>
                <a:cs typeface="Times New Roman"/>
              </a:rPr>
              <a:t>are  </a:t>
            </a:r>
            <a:r>
              <a:rPr sz="2000" spc="-5" dirty="0">
                <a:latin typeface="Times New Roman"/>
                <a:cs typeface="Times New Roman"/>
              </a:rPr>
              <a:t>chiefly  divided  </a:t>
            </a:r>
            <a:r>
              <a:rPr sz="2000" dirty="0">
                <a:latin typeface="Times New Roman"/>
                <a:cs typeface="Times New Roman"/>
              </a:rPr>
              <a:t>into  </a:t>
            </a:r>
            <a:r>
              <a:rPr sz="2000" spc="-5" dirty="0">
                <a:latin typeface="Times New Roman"/>
                <a:cs typeface="Times New Roman"/>
              </a:rPr>
              <a:t>globular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and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fibrous	</a:t>
            </a:r>
            <a:r>
              <a:rPr sz="2000" spc="-5" dirty="0">
                <a:latin typeface="Times New Roman"/>
                <a:cs typeface="Times New Roman"/>
              </a:rPr>
              <a:t>species. Globular </a:t>
            </a:r>
            <a:r>
              <a:rPr sz="2000" dirty="0">
                <a:latin typeface="Times New Roman"/>
                <a:cs typeface="Times New Roman"/>
              </a:rPr>
              <a:t>proteins  </a:t>
            </a:r>
            <a:r>
              <a:rPr sz="2000" spc="-10" dirty="0">
                <a:latin typeface="Times New Roman"/>
                <a:cs typeface="Times New Roman"/>
              </a:rPr>
              <a:t>have most </a:t>
            </a:r>
            <a:r>
              <a:rPr sz="2000" dirty="0">
                <a:latin typeface="Times New Roman"/>
                <a:cs typeface="Times New Roman"/>
              </a:rPr>
              <a:t>commonly </a:t>
            </a:r>
            <a:r>
              <a:rPr sz="2000" spc="5" dirty="0">
                <a:latin typeface="Times New Roman"/>
                <a:cs typeface="Times New Roman"/>
              </a:rPr>
              <a:t>an </a:t>
            </a:r>
            <a:r>
              <a:rPr sz="2000" dirty="0">
                <a:latin typeface="Times New Roman"/>
                <a:cs typeface="Times New Roman"/>
              </a:rPr>
              <a:t>ellipsoid </a:t>
            </a:r>
            <a:r>
              <a:rPr sz="2000" spc="-10" dirty="0">
                <a:latin typeface="Times New Roman"/>
                <a:cs typeface="Times New Roman"/>
              </a:rPr>
              <a:t>shape, </a:t>
            </a:r>
            <a:r>
              <a:rPr sz="2000" spc="-15" dirty="0">
                <a:latin typeface="Times New Roman"/>
                <a:cs typeface="Times New Roman"/>
              </a:rPr>
              <a:t>while </a:t>
            </a:r>
            <a:r>
              <a:rPr sz="2000" spc="-5" dirty="0">
                <a:latin typeface="Times New Roman"/>
                <a:cs typeface="Times New Roman"/>
              </a:rPr>
              <a:t>fibrous proteins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elongated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shape.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5437809"/>
            <a:ext cx="5280660" cy="891540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10"/>
              </a:spcBef>
            </a:pPr>
            <a:r>
              <a:rPr sz="2000" b="1" spc="-5" dirty="0">
                <a:latin typeface="Times New Roman"/>
                <a:cs typeface="Times New Roman"/>
              </a:rPr>
              <a:t>Methods </a:t>
            </a:r>
            <a:r>
              <a:rPr sz="2000" b="1" dirty="0">
                <a:latin typeface="Times New Roman"/>
                <a:cs typeface="Times New Roman"/>
              </a:rPr>
              <a:t>for </a:t>
            </a:r>
            <a:r>
              <a:rPr sz="2000" b="1" spc="-5" dirty="0">
                <a:latin typeface="Times New Roman"/>
                <a:cs typeface="Times New Roman"/>
              </a:rPr>
              <a:t>determination </a:t>
            </a:r>
            <a:r>
              <a:rPr sz="2000" b="1" dirty="0">
                <a:latin typeface="Times New Roman"/>
                <a:cs typeface="Times New Roman"/>
              </a:rPr>
              <a:t>of </a:t>
            </a:r>
            <a:r>
              <a:rPr sz="2000" b="1" spc="-5" dirty="0">
                <a:latin typeface="Times New Roman"/>
                <a:cs typeface="Times New Roman"/>
              </a:rPr>
              <a:t>tertiary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structure: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010"/>
              </a:spcBef>
            </a:pPr>
            <a:r>
              <a:rPr sz="2000" spc="-5" dirty="0">
                <a:latin typeface="Times New Roman"/>
                <a:cs typeface="Times New Roman"/>
              </a:rPr>
              <a:t>electron </a:t>
            </a:r>
            <a:r>
              <a:rPr sz="2000" spc="-10" dirty="0">
                <a:latin typeface="Times New Roman"/>
                <a:cs typeface="Times New Roman"/>
              </a:rPr>
              <a:t>microscopy, </a:t>
            </a:r>
            <a:r>
              <a:rPr sz="2000" dirty="0">
                <a:latin typeface="Times New Roman"/>
                <a:cs typeface="Times New Roman"/>
              </a:rPr>
              <a:t>X-ray </a:t>
            </a:r>
            <a:r>
              <a:rPr sz="2000" spc="-5" dirty="0">
                <a:latin typeface="Times New Roman"/>
                <a:cs typeface="Times New Roman"/>
              </a:rPr>
              <a:t>structural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analysis.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95267" y="3596756"/>
            <a:ext cx="1742648" cy="1369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1628" y="986460"/>
            <a:ext cx="8766175" cy="2205355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 algn="just" rtl="0">
              <a:lnSpc>
                <a:spcPct val="100000"/>
              </a:lnSpc>
              <a:spcBef>
                <a:spcPts val="1110"/>
              </a:spcBef>
            </a:pPr>
            <a:r>
              <a:rPr lang="en-US" sz="2000" b="1" dirty="0" smtClean="0">
                <a:latin typeface="Times New Roman"/>
                <a:cs typeface="Times New Roman"/>
              </a:rPr>
              <a:t>4- </a:t>
            </a:r>
            <a:r>
              <a:rPr sz="2000" b="1" smtClean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Quarternary structure </a:t>
            </a:r>
            <a:r>
              <a:rPr sz="2000" b="1" dirty="0">
                <a:latin typeface="Times New Roman"/>
                <a:cs typeface="Times New Roman"/>
              </a:rPr>
              <a:t>of</a:t>
            </a:r>
            <a:r>
              <a:rPr sz="2000" b="1" spc="3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proteins:</a:t>
            </a:r>
            <a:endParaRPr sz="2000">
              <a:latin typeface="Times New Roman"/>
              <a:cs typeface="Times New Roman"/>
            </a:endParaRPr>
          </a:p>
          <a:p>
            <a:pPr marL="97790" indent="271145" algn="just" rtl="0">
              <a:lnSpc>
                <a:spcPct val="100000"/>
              </a:lnSpc>
              <a:spcBef>
                <a:spcPts val="1005"/>
              </a:spcBef>
            </a:pPr>
            <a:r>
              <a:rPr sz="2000" spc="-5" dirty="0">
                <a:latin typeface="Times New Roman"/>
                <a:cs typeface="Times New Roman"/>
              </a:rPr>
              <a:t>Proteins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composed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single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polypeptide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chain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possess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only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tertiary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structure.</a:t>
            </a:r>
            <a:endParaRPr sz="2000">
              <a:latin typeface="Times New Roman"/>
              <a:cs typeface="Times New Roman"/>
            </a:endParaRPr>
          </a:p>
          <a:p>
            <a:pPr marL="97790" marR="5080" algn="just" rtl="0">
              <a:lnSpc>
                <a:spcPct val="143600"/>
              </a:lnSpc>
              <a:spcBef>
                <a:spcPts val="15"/>
              </a:spcBef>
            </a:pPr>
            <a:r>
              <a:rPr sz="2000" spc="-5" dirty="0">
                <a:latin typeface="Times New Roman"/>
                <a:cs typeface="Times New Roman"/>
              </a:rPr>
              <a:t>They include </a:t>
            </a:r>
            <a:r>
              <a:rPr sz="2000" spc="-10" dirty="0">
                <a:latin typeface="Times New Roman"/>
                <a:cs typeface="Times New Roman"/>
              </a:rPr>
              <a:t>myoglobin, </a:t>
            </a:r>
            <a:r>
              <a:rPr sz="2000" spc="-5" dirty="0">
                <a:latin typeface="Times New Roman"/>
                <a:cs typeface="Times New Roman"/>
              </a:rPr>
              <a:t>a </a:t>
            </a:r>
            <a:r>
              <a:rPr sz="2000" spc="-15" dirty="0">
                <a:latin typeface="Times New Roman"/>
                <a:cs typeface="Times New Roman"/>
              </a:rPr>
              <a:t>muscle </a:t>
            </a:r>
            <a:r>
              <a:rPr sz="2000" spc="-5" dirty="0">
                <a:latin typeface="Times New Roman"/>
                <a:cs typeface="Times New Roman"/>
              </a:rPr>
              <a:t>tissue </a:t>
            </a:r>
            <a:r>
              <a:rPr sz="2000" dirty="0">
                <a:latin typeface="Times New Roman"/>
                <a:cs typeface="Times New Roman"/>
              </a:rPr>
              <a:t>protein </a:t>
            </a:r>
            <a:r>
              <a:rPr sz="2000" spc="-5" dirty="0">
                <a:latin typeface="Times New Roman"/>
                <a:cs typeface="Times New Roman"/>
              </a:rPr>
              <a:t>involved </a:t>
            </a:r>
            <a:r>
              <a:rPr sz="2000" spc="5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oxygen binding, as well  as a </a:t>
            </a:r>
            <a:r>
              <a:rPr sz="2000" spc="-10" dirty="0">
                <a:latin typeface="Times New Roman"/>
                <a:cs typeface="Times New Roman"/>
              </a:rPr>
              <a:t>number </a:t>
            </a:r>
            <a:r>
              <a:rPr sz="2000" spc="1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enzymes (lisozyme, pepsin, trypsin, etc.). </a:t>
            </a:r>
            <a:r>
              <a:rPr sz="2000" dirty="0">
                <a:latin typeface="Times New Roman"/>
                <a:cs typeface="Times New Roman"/>
              </a:rPr>
              <a:t>However, certain proteins  are </a:t>
            </a:r>
            <a:r>
              <a:rPr sz="2000" spc="-5" dirty="0">
                <a:latin typeface="Times New Roman"/>
                <a:cs typeface="Times New Roman"/>
              </a:rPr>
              <a:t>built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several </a:t>
            </a:r>
            <a:r>
              <a:rPr sz="2000" dirty="0">
                <a:latin typeface="Times New Roman"/>
                <a:cs typeface="Times New Roman"/>
              </a:rPr>
              <a:t>polypeptide </a:t>
            </a:r>
            <a:r>
              <a:rPr sz="2000" spc="-5" dirty="0">
                <a:latin typeface="Times New Roman"/>
                <a:cs typeface="Times New Roman"/>
              </a:rPr>
              <a:t>chains, each chain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which </a:t>
            </a:r>
            <a:r>
              <a:rPr sz="2000" spc="-10" dirty="0">
                <a:latin typeface="Times New Roman"/>
                <a:cs typeface="Times New Roman"/>
              </a:rPr>
              <a:t>has </a:t>
            </a:r>
            <a:r>
              <a:rPr sz="2000" spc="-5" dirty="0">
                <a:latin typeface="Times New Roman"/>
                <a:cs typeface="Times New Roman"/>
              </a:rPr>
              <a:t>a </a:t>
            </a:r>
            <a:r>
              <a:rPr sz="2000" dirty="0">
                <a:latin typeface="Times New Roman"/>
                <a:cs typeface="Times New Roman"/>
              </a:rPr>
              <a:t>tertiary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structure.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73019" y="3477382"/>
            <a:ext cx="3134159" cy="26222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428166"/>
            <a:ext cx="8888730" cy="3568285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85"/>
              </a:spcBef>
            </a:pPr>
            <a:r>
              <a:rPr sz="2000" b="1" spc="-5" dirty="0">
                <a:latin typeface="Times New Roman"/>
                <a:cs typeface="Times New Roman"/>
              </a:rPr>
              <a:t>Methods </a:t>
            </a:r>
            <a:r>
              <a:rPr sz="2000" b="1" dirty="0">
                <a:latin typeface="Times New Roman"/>
                <a:cs typeface="Times New Roman"/>
              </a:rPr>
              <a:t>for </a:t>
            </a:r>
            <a:r>
              <a:rPr sz="2000" b="1" spc="-5" dirty="0">
                <a:latin typeface="Times New Roman"/>
                <a:cs typeface="Times New Roman"/>
              </a:rPr>
              <a:t>determination </a:t>
            </a:r>
            <a:r>
              <a:rPr sz="2000" b="1" dirty="0">
                <a:latin typeface="Times New Roman"/>
                <a:cs typeface="Times New Roman"/>
              </a:rPr>
              <a:t>of </a:t>
            </a:r>
            <a:r>
              <a:rPr sz="2000" b="1" spc="-5" dirty="0">
                <a:latin typeface="Times New Roman"/>
                <a:cs typeface="Times New Roman"/>
              </a:rPr>
              <a:t>quarternary</a:t>
            </a:r>
            <a:r>
              <a:rPr sz="2000" b="1" spc="7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structure: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985"/>
              </a:spcBef>
            </a:pPr>
            <a:r>
              <a:rPr sz="2000" spc="-5" dirty="0">
                <a:latin typeface="Times New Roman"/>
                <a:cs typeface="Times New Roman"/>
              </a:rPr>
              <a:t>electron </a:t>
            </a:r>
            <a:r>
              <a:rPr sz="2000" spc="-10" dirty="0">
                <a:latin typeface="Times New Roman"/>
                <a:cs typeface="Times New Roman"/>
              </a:rPr>
              <a:t>microscopy, </a:t>
            </a:r>
            <a:r>
              <a:rPr sz="2000" dirty="0">
                <a:latin typeface="Times New Roman"/>
                <a:cs typeface="Times New Roman"/>
              </a:rPr>
              <a:t>X-ray </a:t>
            </a:r>
            <a:r>
              <a:rPr sz="2000" spc="-5" dirty="0">
                <a:latin typeface="Times New Roman"/>
                <a:cs typeface="Times New Roman"/>
              </a:rPr>
              <a:t>structural analysis , </a:t>
            </a:r>
            <a:r>
              <a:rPr sz="2000" spc="-10" dirty="0">
                <a:latin typeface="Times New Roman"/>
                <a:cs typeface="Times New Roman"/>
              </a:rPr>
              <a:t>and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electrophoresis.</a:t>
            </a:r>
            <a:endParaRPr sz="20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latin typeface="Times New Roman"/>
                <a:cs typeface="Times New Roman"/>
              </a:rPr>
              <a:t>Determination </a:t>
            </a:r>
            <a:r>
              <a:rPr sz="2000" b="1" dirty="0">
                <a:latin typeface="Times New Roman"/>
                <a:cs typeface="Times New Roman"/>
              </a:rPr>
              <a:t>of </a:t>
            </a:r>
            <a:r>
              <a:rPr sz="2000" b="1" spc="-10" dirty="0">
                <a:latin typeface="Times New Roman"/>
                <a:cs typeface="Times New Roman"/>
              </a:rPr>
              <a:t>amino </a:t>
            </a:r>
            <a:r>
              <a:rPr sz="2000" b="1" spc="-5" dirty="0">
                <a:latin typeface="Times New Roman"/>
                <a:cs typeface="Times New Roman"/>
              </a:rPr>
              <a:t>acid </a:t>
            </a:r>
            <a:r>
              <a:rPr sz="2000" b="1" spc="-10" dirty="0">
                <a:latin typeface="Times New Roman"/>
                <a:cs typeface="Times New Roman"/>
              </a:rPr>
              <a:t>composition </a:t>
            </a:r>
            <a:r>
              <a:rPr sz="2000" b="1" spc="5" dirty="0">
                <a:latin typeface="Times New Roman"/>
                <a:cs typeface="Times New Roman"/>
              </a:rPr>
              <a:t>in </a:t>
            </a:r>
            <a:r>
              <a:rPr sz="2000" b="1" spc="-5" dirty="0">
                <a:latin typeface="Times New Roman"/>
                <a:cs typeface="Times New Roman"/>
              </a:rPr>
              <a:t>a</a:t>
            </a:r>
            <a:r>
              <a:rPr sz="2000" b="1" spc="1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protein:</a:t>
            </a:r>
            <a:endParaRPr sz="2000">
              <a:latin typeface="Times New Roman"/>
              <a:cs typeface="Times New Roman"/>
            </a:endParaRPr>
          </a:p>
          <a:p>
            <a:pPr marL="12700" marR="5080" algn="l" rtl="0">
              <a:lnSpc>
                <a:spcPts val="3429"/>
              </a:lnSpc>
              <a:spcBef>
                <a:spcPts val="260"/>
              </a:spcBef>
            </a:pPr>
            <a:r>
              <a:rPr sz="2000" dirty="0">
                <a:latin typeface="Times New Roman"/>
                <a:cs typeface="Times New Roman"/>
              </a:rPr>
              <a:t>The protein or </a:t>
            </a:r>
            <a:r>
              <a:rPr sz="2000" spc="-5" dirty="0">
                <a:latin typeface="Times New Roman"/>
                <a:cs typeface="Times New Roman"/>
              </a:rPr>
              <a:t>polypeptide is completely hydrolyzed to </a:t>
            </a:r>
            <a:r>
              <a:rPr sz="2000" dirty="0">
                <a:latin typeface="Times New Roman"/>
                <a:cs typeface="Times New Roman"/>
              </a:rPr>
              <a:t>liberate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amino acids which 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quantitatively estimated.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hydrolysis may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carried </a:t>
            </a:r>
            <a:r>
              <a:rPr sz="2000" spc="-10" dirty="0">
                <a:latin typeface="Times New Roman"/>
                <a:cs typeface="Times New Roman"/>
              </a:rPr>
              <a:t>out either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acid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alkali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80"/>
              </a:spcBef>
            </a:pPr>
            <a:r>
              <a:rPr sz="2000" spc="-5" dirty="0">
                <a:latin typeface="Times New Roman"/>
                <a:cs typeface="Times New Roman"/>
              </a:rPr>
              <a:t>treatment </a:t>
            </a:r>
            <a:r>
              <a:rPr sz="2000" dirty="0">
                <a:latin typeface="Times New Roman"/>
                <a:cs typeface="Times New Roman"/>
              </a:rPr>
              <a:t>or by </a:t>
            </a:r>
            <a:r>
              <a:rPr sz="2000" spc="-5" dirty="0">
                <a:latin typeface="Times New Roman"/>
                <a:cs typeface="Times New Roman"/>
              </a:rPr>
              <a:t>enzyme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hydrolysis.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055"/>
              </a:spcBef>
            </a:pPr>
            <a:r>
              <a:rPr sz="2000" spc="-5" dirty="0">
                <a:latin typeface="Times New Roman"/>
                <a:cs typeface="Times New Roman"/>
              </a:rPr>
              <a:t>Treatment with enzymes, however results in smaller peptides rather than amino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acids.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986460"/>
            <a:ext cx="8876665" cy="4932376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10"/>
              </a:spcBef>
            </a:pPr>
            <a:r>
              <a:rPr sz="2000" b="1" spc="-5" dirty="0">
                <a:latin typeface="Times New Roman"/>
                <a:cs typeface="Times New Roman"/>
              </a:rPr>
              <a:t>Bonds responsible </a:t>
            </a:r>
            <a:r>
              <a:rPr sz="2000" b="1" dirty="0">
                <a:latin typeface="Times New Roman"/>
                <a:cs typeface="Times New Roman"/>
              </a:rPr>
              <a:t>for </a:t>
            </a:r>
            <a:r>
              <a:rPr sz="2000" b="1" spc="-5" dirty="0">
                <a:latin typeface="Times New Roman"/>
                <a:cs typeface="Times New Roman"/>
              </a:rPr>
              <a:t>protein structure: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005"/>
              </a:spcBef>
              <a:tabLst>
                <a:tab pos="6887209" algn="l"/>
              </a:tabLst>
            </a:pPr>
            <a:r>
              <a:rPr sz="2000" dirty="0">
                <a:latin typeface="Times New Roman"/>
                <a:cs typeface="Times New Roman"/>
              </a:rPr>
              <a:t>Protein </a:t>
            </a:r>
            <a:r>
              <a:rPr sz="2000" spc="-10" dirty="0">
                <a:latin typeface="Times New Roman"/>
                <a:cs typeface="Times New Roman"/>
              </a:rPr>
              <a:t>structure </a:t>
            </a:r>
            <a:r>
              <a:rPr sz="2000" spc="-5" dirty="0">
                <a:latin typeface="Times New Roman"/>
                <a:cs typeface="Times New Roman"/>
              </a:rPr>
              <a:t>is stabilized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10" dirty="0">
                <a:latin typeface="Times New Roman"/>
                <a:cs typeface="Times New Roman"/>
              </a:rPr>
              <a:t>two </a:t>
            </a:r>
            <a:r>
              <a:rPr sz="2000" spc="-5" dirty="0">
                <a:latin typeface="Times New Roman"/>
                <a:cs typeface="Times New Roman"/>
              </a:rPr>
              <a:t>types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bonds: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covalent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and	</a:t>
            </a:r>
            <a:r>
              <a:rPr sz="2000" spc="-5" dirty="0">
                <a:latin typeface="Times New Roman"/>
                <a:cs typeface="Times New Roman"/>
              </a:rPr>
              <a:t>non-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covalent.</a:t>
            </a:r>
            <a:endParaRPr sz="20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960"/>
              </a:spcBef>
            </a:pPr>
            <a:r>
              <a:rPr lang="en-US" sz="2000" b="1" spc="-5" dirty="0" smtClean="0">
                <a:latin typeface="Times New Roman"/>
                <a:cs typeface="Times New Roman"/>
              </a:rPr>
              <a:t>1- </a:t>
            </a:r>
            <a:r>
              <a:rPr sz="2000" b="1" spc="-5" smtClean="0">
                <a:latin typeface="Times New Roman"/>
                <a:cs typeface="Times New Roman"/>
              </a:rPr>
              <a:t>Covalent</a:t>
            </a:r>
            <a:r>
              <a:rPr sz="2000" b="1" spc="10" smtClean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bonds:</a:t>
            </a:r>
            <a:endParaRPr sz="2000">
              <a:latin typeface="Times New Roman"/>
              <a:cs typeface="Times New Roman"/>
            </a:endParaRPr>
          </a:p>
          <a:p>
            <a:pPr marL="52069" marR="1388745" algn="l" rtl="0">
              <a:lnSpc>
                <a:spcPct val="144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The peptide </a:t>
            </a:r>
            <a:r>
              <a:rPr sz="2000" spc="-1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disulfide bonds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10" dirty="0">
                <a:latin typeface="Times New Roman"/>
                <a:cs typeface="Times New Roman"/>
              </a:rPr>
              <a:t>the strong </a:t>
            </a:r>
            <a:r>
              <a:rPr sz="2000" spc="-5" dirty="0">
                <a:latin typeface="Times New Roman"/>
                <a:cs typeface="Times New Roman"/>
              </a:rPr>
              <a:t>bonds </a:t>
            </a:r>
            <a:r>
              <a:rPr sz="2000" spc="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protein </a:t>
            </a:r>
            <a:r>
              <a:rPr sz="2000" spc="-5" dirty="0">
                <a:latin typeface="Times New Roman"/>
                <a:cs typeface="Times New Roman"/>
              </a:rPr>
              <a:t>structure.  A- </a:t>
            </a:r>
            <a:r>
              <a:rPr sz="2000" b="1" spc="-5" dirty="0">
                <a:latin typeface="Times New Roman"/>
                <a:cs typeface="Times New Roman"/>
              </a:rPr>
              <a:t>Peptide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bonds:</a:t>
            </a:r>
            <a:endParaRPr sz="2000">
              <a:latin typeface="Times New Roman"/>
              <a:cs typeface="Times New Roman"/>
            </a:endParaRPr>
          </a:p>
          <a:p>
            <a:pPr marL="52069" marR="5080" algn="l" rtl="0">
              <a:lnSpc>
                <a:spcPts val="3460"/>
              </a:lnSpc>
              <a:spcBef>
                <a:spcPts val="265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peptide </a:t>
            </a:r>
            <a:r>
              <a:rPr sz="2000" spc="-10" dirty="0">
                <a:latin typeface="Times New Roman"/>
                <a:cs typeface="Times New Roman"/>
              </a:rPr>
              <a:t>bond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spc="-15" dirty="0">
                <a:latin typeface="Times New Roman"/>
                <a:cs typeface="Times New Roman"/>
              </a:rPr>
              <a:t>formed </a:t>
            </a:r>
            <a:r>
              <a:rPr sz="2000" spc="-5" dirty="0">
                <a:latin typeface="Times New Roman"/>
                <a:cs typeface="Times New Roman"/>
              </a:rPr>
              <a:t>between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carboxyl </a:t>
            </a:r>
            <a:r>
              <a:rPr sz="2000" spc="-10" dirty="0">
                <a:latin typeface="Times New Roman"/>
                <a:cs typeface="Times New Roman"/>
              </a:rPr>
              <a:t>group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10" dirty="0">
                <a:latin typeface="Times New Roman"/>
                <a:cs typeface="Times New Roman"/>
              </a:rPr>
              <a:t>amino </a:t>
            </a:r>
            <a:r>
              <a:rPr sz="2000" spc="-5" dirty="0">
                <a:latin typeface="Times New Roman"/>
                <a:cs typeface="Times New Roman"/>
              </a:rPr>
              <a:t>acid </a:t>
            </a:r>
            <a:r>
              <a:rPr sz="2000" spc="-10" dirty="0">
                <a:latin typeface="Times New Roman"/>
                <a:cs typeface="Times New Roman"/>
              </a:rPr>
              <a:t>and the </a:t>
            </a:r>
            <a:r>
              <a:rPr sz="2000" spc="-5" dirty="0">
                <a:latin typeface="Times New Roman"/>
                <a:cs typeface="Times New Roman"/>
              </a:rPr>
              <a:t>amino  </a:t>
            </a:r>
            <a:r>
              <a:rPr sz="2000" spc="-10" dirty="0">
                <a:latin typeface="Times New Roman"/>
                <a:cs typeface="Times New Roman"/>
              </a:rPr>
              <a:t>group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another </a:t>
            </a:r>
            <a:r>
              <a:rPr sz="2000" spc="-10" dirty="0">
                <a:latin typeface="Times New Roman"/>
                <a:cs typeface="Times New Roman"/>
              </a:rPr>
              <a:t>amino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acid.</a:t>
            </a:r>
            <a:endParaRPr sz="2000">
              <a:latin typeface="Times New Roman"/>
              <a:cs typeface="Times New Roman"/>
            </a:endParaRPr>
          </a:p>
          <a:p>
            <a:pPr marL="52069" algn="l" rtl="0">
              <a:lnSpc>
                <a:spcPct val="100000"/>
              </a:lnSpc>
              <a:spcBef>
                <a:spcPts val="810"/>
              </a:spcBef>
            </a:pPr>
            <a:r>
              <a:rPr sz="2000" b="1" dirty="0">
                <a:latin typeface="Times New Roman"/>
                <a:cs typeface="Times New Roman"/>
              </a:rPr>
              <a:t>B- </a:t>
            </a:r>
            <a:r>
              <a:rPr sz="2000" b="1" spc="-5" dirty="0">
                <a:latin typeface="Times New Roman"/>
                <a:cs typeface="Times New Roman"/>
              </a:rPr>
              <a:t>Disulfide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bond:</a:t>
            </a:r>
            <a:endParaRPr sz="2000">
              <a:latin typeface="Times New Roman"/>
              <a:cs typeface="Times New Roman"/>
            </a:endParaRPr>
          </a:p>
          <a:p>
            <a:pPr marL="12700" marR="1343660" indent="39370" algn="l" rtl="0">
              <a:lnSpc>
                <a:spcPts val="3429"/>
              </a:lnSpc>
              <a:spcBef>
                <a:spcPts val="265"/>
              </a:spcBef>
            </a:pPr>
            <a:r>
              <a:rPr sz="2000" spc="-1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disulfide bond ( </a:t>
            </a:r>
            <a:r>
              <a:rPr sz="2000" b="1" spc="-10" dirty="0">
                <a:latin typeface="Times New Roman"/>
                <a:cs typeface="Times New Roman"/>
              </a:rPr>
              <a:t>S- S</a:t>
            </a:r>
            <a:r>
              <a:rPr sz="2000" spc="-10" dirty="0">
                <a:latin typeface="Times New Roman"/>
                <a:cs typeface="Times New Roman"/>
              </a:rPr>
              <a:t>)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spc="-10" dirty="0">
                <a:latin typeface="Times New Roman"/>
                <a:cs typeface="Times New Roman"/>
              </a:rPr>
              <a:t>formed </a:t>
            </a:r>
            <a:r>
              <a:rPr sz="2000" spc="10" dirty="0">
                <a:latin typeface="Times New Roman"/>
                <a:cs typeface="Times New Roman"/>
              </a:rPr>
              <a:t>by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sulfhydryl groups ( SH)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15" dirty="0">
                <a:latin typeface="Times New Roman"/>
                <a:cs typeface="Times New Roman"/>
              </a:rPr>
              <a:t>two  </a:t>
            </a:r>
            <a:r>
              <a:rPr sz="2000" spc="-10" dirty="0">
                <a:latin typeface="Times New Roman"/>
                <a:cs typeface="Times New Roman"/>
              </a:rPr>
              <a:t>cysteine </a:t>
            </a:r>
            <a:r>
              <a:rPr sz="2000" spc="-5" dirty="0">
                <a:latin typeface="Times New Roman"/>
                <a:cs typeface="Times New Roman"/>
              </a:rPr>
              <a:t>residues, to produce </a:t>
            </a:r>
            <a:r>
              <a:rPr sz="2000" spc="-10" dirty="0">
                <a:latin typeface="Times New Roman"/>
                <a:cs typeface="Times New Roman"/>
              </a:rPr>
              <a:t>cystine </a:t>
            </a:r>
            <a:r>
              <a:rPr sz="2000" spc="-5" dirty="0">
                <a:latin typeface="Times New Roman"/>
                <a:cs typeface="Times New Roman"/>
              </a:rPr>
              <a:t>.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disulfide bonds may </a:t>
            </a:r>
            <a:r>
              <a:rPr sz="2000" dirty="0">
                <a:latin typeface="Times New Roman"/>
                <a:cs typeface="Times New Roman"/>
              </a:rPr>
              <a:t>be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formed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974267"/>
            <a:ext cx="8887460" cy="8485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rtl="0">
              <a:lnSpc>
                <a:spcPct val="144000"/>
              </a:lnSpc>
              <a:spcBef>
                <a:spcPts val="100"/>
              </a:spcBef>
              <a:tabLst>
                <a:tab pos="377825" algn="l"/>
                <a:tab pos="661035" algn="l"/>
                <a:tab pos="1435100" algn="l"/>
                <a:tab pos="2801620" algn="l"/>
                <a:tab pos="3520440" algn="l"/>
                <a:tab pos="3903979" algn="l"/>
                <a:tab pos="4920615" algn="l"/>
                <a:tab pos="5962015" algn="l"/>
                <a:tab pos="7490459" algn="l"/>
                <a:tab pos="8267700" algn="l"/>
              </a:tabLst>
            </a:pPr>
            <a:r>
              <a:rPr spc="-5" dirty="0"/>
              <a:t>in	a	</a:t>
            </a:r>
            <a:r>
              <a:rPr spc="-15" dirty="0"/>
              <a:t>s</a:t>
            </a:r>
            <a:r>
              <a:rPr spc="-5" dirty="0"/>
              <a:t>i</a:t>
            </a:r>
            <a:r>
              <a:rPr dirty="0"/>
              <a:t>n</a:t>
            </a:r>
            <a:r>
              <a:rPr spc="-20" dirty="0"/>
              <a:t>g</a:t>
            </a:r>
            <a:r>
              <a:rPr spc="-5" dirty="0"/>
              <a:t>le</a:t>
            </a:r>
            <a:r>
              <a:rPr dirty="0"/>
              <a:t>	</a:t>
            </a:r>
            <a:r>
              <a:rPr spc="5" dirty="0"/>
              <a:t>po</a:t>
            </a:r>
            <a:r>
              <a:rPr spc="-5" dirty="0"/>
              <a:t>l</a:t>
            </a:r>
            <a:r>
              <a:rPr spc="-45" dirty="0"/>
              <a:t>y</a:t>
            </a:r>
            <a:r>
              <a:rPr spc="5" dirty="0"/>
              <a:t>p</a:t>
            </a:r>
            <a:r>
              <a:rPr spc="-5" dirty="0"/>
              <a:t>e</a:t>
            </a:r>
            <a:r>
              <a:rPr spc="5" dirty="0"/>
              <a:t>p</a:t>
            </a:r>
            <a:r>
              <a:rPr spc="-5" dirty="0"/>
              <a:t>ti</a:t>
            </a:r>
            <a:r>
              <a:rPr dirty="0"/>
              <a:t>d</a:t>
            </a:r>
            <a:r>
              <a:rPr spc="-5" dirty="0"/>
              <a:t>e</a:t>
            </a:r>
            <a:r>
              <a:rPr dirty="0"/>
              <a:t>	</a:t>
            </a:r>
            <a:r>
              <a:rPr spc="-5" dirty="0"/>
              <a:t>c</a:t>
            </a:r>
            <a:r>
              <a:rPr spc="5" dirty="0"/>
              <a:t>h</a:t>
            </a:r>
            <a:r>
              <a:rPr spc="-5" dirty="0"/>
              <a:t>ain</a:t>
            </a:r>
            <a:r>
              <a:rPr dirty="0"/>
              <a:t>	</a:t>
            </a:r>
            <a:r>
              <a:rPr spc="5" dirty="0"/>
              <a:t>o</a:t>
            </a:r>
            <a:r>
              <a:rPr spc="-5" dirty="0"/>
              <a:t>r</a:t>
            </a:r>
            <a:r>
              <a:rPr dirty="0"/>
              <a:t>	</a:t>
            </a:r>
            <a:r>
              <a:rPr spc="5" dirty="0"/>
              <a:t>b</a:t>
            </a:r>
            <a:r>
              <a:rPr spc="-5" dirty="0"/>
              <a:t>et</a:t>
            </a:r>
            <a:r>
              <a:rPr spc="-55" dirty="0"/>
              <a:t>w</a:t>
            </a:r>
            <a:r>
              <a:rPr spc="-5" dirty="0"/>
              <a:t>e</a:t>
            </a:r>
            <a:r>
              <a:rPr spc="25" dirty="0"/>
              <a:t>e</a:t>
            </a:r>
            <a:r>
              <a:rPr spc="-5" dirty="0"/>
              <a:t>n</a:t>
            </a:r>
            <a:r>
              <a:rPr dirty="0"/>
              <a:t>	</a:t>
            </a:r>
            <a:r>
              <a:rPr spc="5" dirty="0"/>
              <a:t>d</a:t>
            </a:r>
            <a:r>
              <a:rPr spc="-5" dirty="0"/>
              <a:t>i</a:t>
            </a:r>
            <a:r>
              <a:rPr spc="-25" dirty="0"/>
              <a:t>ff</a:t>
            </a:r>
            <a:r>
              <a:rPr spc="-5" dirty="0"/>
              <a:t>e</a:t>
            </a:r>
            <a:r>
              <a:rPr spc="5" dirty="0"/>
              <a:t>r</a:t>
            </a:r>
            <a:r>
              <a:rPr spc="20" dirty="0"/>
              <a:t>e</a:t>
            </a:r>
            <a:r>
              <a:rPr spc="-20" dirty="0"/>
              <a:t>n</a:t>
            </a:r>
            <a:r>
              <a:rPr spc="-5" dirty="0"/>
              <a:t>t</a:t>
            </a:r>
            <a:r>
              <a:rPr dirty="0"/>
              <a:t>	</a:t>
            </a:r>
            <a:r>
              <a:rPr spc="5" dirty="0"/>
              <a:t>po</a:t>
            </a:r>
            <a:r>
              <a:rPr spc="-5" dirty="0"/>
              <a:t>l</a:t>
            </a:r>
            <a:r>
              <a:rPr spc="-45" dirty="0"/>
              <a:t>y</a:t>
            </a:r>
            <a:r>
              <a:rPr spc="5" dirty="0"/>
              <a:t>p</a:t>
            </a:r>
            <a:r>
              <a:rPr spc="-5" dirty="0"/>
              <a:t>e</a:t>
            </a:r>
            <a:r>
              <a:rPr spc="5" dirty="0"/>
              <a:t>p</a:t>
            </a:r>
            <a:r>
              <a:rPr spc="-5" dirty="0"/>
              <a:t>ti</a:t>
            </a:r>
            <a:r>
              <a:rPr dirty="0"/>
              <a:t>d</a:t>
            </a:r>
            <a:r>
              <a:rPr spc="-5" dirty="0"/>
              <a:t>es.</a:t>
            </a:r>
            <a:r>
              <a:rPr dirty="0"/>
              <a:t>	</a:t>
            </a:r>
            <a:r>
              <a:rPr spc="25" dirty="0"/>
              <a:t>T</a:t>
            </a:r>
            <a:r>
              <a:rPr spc="-20" dirty="0"/>
              <a:t>h</a:t>
            </a:r>
            <a:r>
              <a:rPr spc="-5" dirty="0"/>
              <a:t>ese</a:t>
            </a:r>
            <a:r>
              <a:rPr dirty="0"/>
              <a:t>	</a:t>
            </a:r>
            <a:r>
              <a:rPr spc="5" dirty="0"/>
              <a:t>bo</a:t>
            </a:r>
            <a:r>
              <a:rPr spc="-20" dirty="0"/>
              <a:t>n</a:t>
            </a:r>
            <a:r>
              <a:rPr spc="5" dirty="0"/>
              <a:t>d</a:t>
            </a:r>
            <a:r>
              <a:rPr spc="-5" dirty="0"/>
              <a:t>s  contribute to </a:t>
            </a:r>
            <a:r>
              <a:rPr spc="-10" dirty="0"/>
              <a:t>the </a:t>
            </a:r>
            <a:r>
              <a:rPr spc="-5" dirty="0"/>
              <a:t>structural conformation </a:t>
            </a:r>
            <a:r>
              <a:rPr spc="-10" dirty="0"/>
              <a:t>and </a:t>
            </a:r>
            <a:r>
              <a:rPr spc="-5" dirty="0"/>
              <a:t>stability </a:t>
            </a:r>
            <a:r>
              <a:rPr dirty="0"/>
              <a:t>of</a:t>
            </a:r>
            <a:r>
              <a:rPr spc="100" dirty="0"/>
              <a:t> </a:t>
            </a:r>
            <a:r>
              <a:rPr spc="-5" dirty="0"/>
              <a:t>proteins.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2287828"/>
            <a:ext cx="8890000" cy="3568156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60"/>
              </a:spcBef>
            </a:pPr>
            <a:r>
              <a:rPr lang="en-US" sz="2000" dirty="0" smtClean="0">
                <a:latin typeface="Times New Roman"/>
                <a:cs typeface="Times New Roman"/>
              </a:rPr>
              <a:t>2- </a:t>
            </a:r>
            <a:r>
              <a:rPr sz="2000" smtClean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Non-covalent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bonds:</a:t>
            </a:r>
            <a:endParaRPr sz="20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060"/>
              </a:spcBef>
            </a:pPr>
            <a:r>
              <a:rPr sz="2000" dirty="0">
                <a:latin typeface="Times New Roman"/>
                <a:cs typeface="Times New Roman"/>
              </a:rPr>
              <a:t>There are </a:t>
            </a:r>
            <a:r>
              <a:rPr sz="2000" spc="-10" dirty="0">
                <a:latin typeface="Times New Roman"/>
                <a:cs typeface="Times New Roman"/>
              </a:rPr>
              <a:t>four types </a:t>
            </a:r>
            <a:r>
              <a:rPr sz="2000" dirty="0">
                <a:latin typeface="Times New Roman"/>
                <a:cs typeface="Times New Roman"/>
              </a:rPr>
              <a:t>of non-covalent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bonds:</a:t>
            </a:r>
            <a:endParaRPr sz="2000">
              <a:latin typeface="Times New Roman"/>
              <a:cs typeface="Times New Roman"/>
            </a:endParaRPr>
          </a:p>
          <a:p>
            <a:pPr marL="12700" marR="12700" algn="l" rtl="0">
              <a:lnSpc>
                <a:spcPct val="143100"/>
              </a:lnSpc>
              <a:spcBef>
                <a:spcPts val="20"/>
              </a:spcBef>
              <a:buFont typeface="Times New Roman"/>
              <a:buAutoNum type="alphaLcParenBoth"/>
              <a:tabLst>
                <a:tab pos="37846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Hydrogen </a:t>
            </a:r>
            <a:r>
              <a:rPr sz="2000" b="1" spc="-10" dirty="0">
                <a:latin typeface="Times New Roman"/>
                <a:cs typeface="Times New Roman"/>
              </a:rPr>
              <a:t>bonds: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10" dirty="0">
                <a:latin typeface="Times New Roman"/>
                <a:cs typeface="Times New Roman"/>
              </a:rPr>
              <a:t>hydrogen </a:t>
            </a:r>
            <a:r>
              <a:rPr sz="2000" spc="-5" dirty="0">
                <a:latin typeface="Times New Roman"/>
                <a:cs typeface="Times New Roman"/>
              </a:rPr>
              <a:t>bonds </a:t>
            </a:r>
            <a:r>
              <a:rPr sz="2000" dirty="0">
                <a:latin typeface="Times New Roman"/>
                <a:cs typeface="Times New Roman"/>
              </a:rPr>
              <a:t>are </a:t>
            </a:r>
            <a:r>
              <a:rPr sz="2000" spc="-15" dirty="0">
                <a:latin typeface="Times New Roman"/>
                <a:cs typeface="Times New Roman"/>
              </a:rPr>
              <a:t>formed </a:t>
            </a:r>
            <a:r>
              <a:rPr sz="2000" spc="1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sharing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hydrogen </a:t>
            </a:r>
            <a:r>
              <a:rPr sz="2000" dirty="0">
                <a:latin typeface="Times New Roman"/>
                <a:cs typeface="Times New Roman"/>
              </a:rPr>
              <a:t>atoms  </a:t>
            </a:r>
            <a:r>
              <a:rPr sz="2000" spc="-5" dirty="0">
                <a:latin typeface="Times New Roman"/>
                <a:cs typeface="Times New Roman"/>
              </a:rPr>
              <a:t>between </a:t>
            </a:r>
            <a:r>
              <a:rPr sz="2000" spc="-1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nitrogen </a:t>
            </a:r>
            <a:r>
              <a:rPr sz="2000" spc="-1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carbonyl oxygen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different </a:t>
            </a:r>
            <a:r>
              <a:rPr sz="2000" dirty="0">
                <a:latin typeface="Times New Roman"/>
                <a:cs typeface="Times New Roman"/>
              </a:rPr>
              <a:t>peptide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bonds.</a:t>
            </a:r>
            <a:endParaRPr sz="2000">
              <a:latin typeface="Times New Roman"/>
              <a:cs typeface="Times New Roman"/>
            </a:endParaRPr>
          </a:p>
          <a:p>
            <a:pPr marL="375285" indent="-363220" algn="l" rtl="0">
              <a:lnSpc>
                <a:spcPct val="100000"/>
              </a:lnSpc>
              <a:spcBef>
                <a:spcPts val="1060"/>
              </a:spcBef>
              <a:buFont typeface="Times New Roman"/>
              <a:buAutoNum type="alphaLcParenBoth"/>
              <a:tabLst>
                <a:tab pos="37592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Hydrophobic</a:t>
            </a:r>
            <a:r>
              <a:rPr sz="2000" b="1" spc="-10" dirty="0">
                <a:latin typeface="Times New Roman"/>
                <a:cs typeface="Times New Roman"/>
              </a:rPr>
              <a:t> bonds:</a:t>
            </a:r>
            <a:endParaRPr sz="2000">
              <a:latin typeface="Times New Roman"/>
              <a:cs typeface="Times New Roman"/>
            </a:endParaRPr>
          </a:p>
          <a:p>
            <a:pPr marL="12700" marR="5080" algn="l" rtl="0">
              <a:lnSpc>
                <a:spcPts val="3460"/>
              </a:lnSpc>
              <a:spcBef>
                <a:spcPts val="285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non-polar side chains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10" dirty="0">
                <a:latin typeface="Times New Roman"/>
                <a:cs typeface="Times New Roman"/>
              </a:rPr>
              <a:t>neutral </a:t>
            </a:r>
            <a:r>
              <a:rPr sz="2000" spc="-5" dirty="0">
                <a:latin typeface="Times New Roman"/>
                <a:cs typeface="Times New Roman"/>
              </a:rPr>
              <a:t>amino acids </a:t>
            </a:r>
            <a:r>
              <a:rPr sz="2000" spc="-10" dirty="0">
                <a:latin typeface="Times New Roman"/>
                <a:cs typeface="Times New Roman"/>
              </a:rPr>
              <a:t>tend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closely associated </a:t>
            </a:r>
            <a:r>
              <a:rPr sz="2000" spc="-10" dirty="0">
                <a:latin typeface="Times New Roman"/>
                <a:cs typeface="Times New Roman"/>
              </a:rPr>
              <a:t>with  </a:t>
            </a:r>
            <a:r>
              <a:rPr sz="2000" spc="-5" dirty="0">
                <a:latin typeface="Times New Roman"/>
                <a:cs typeface="Times New Roman"/>
              </a:rPr>
              <a:t>each other in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proteins.</a:t>
            </a:r>
            <a:endParaRPr sz="2000">
              <a:latin typeface="Times New Roman"/>
              <a:cs typeface="Times New Roman"/>
            </a:endParaRPr>
          </a:p>
          <a:p>
            <a:pPr marL="360045" indent="-347980" algn="l" rtl="0">
              <a:lnSpc>
                <a:spcPct val="100000"/>
              </a:lnSpc>
              <a:spcBef>
                <a:spcPts val="740"/>
              </a:spcBef>
              <a:buFont typeface="Times New Roman"/>
              <a:buAutoNum type="alphaLcParenBoth" startAt="3"/>
              <a:tabLst>
                <a:tab pos="36068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Electrostatic </a:t>
            </a:r>
            <a:r>
              <a:rPr sz="2000" b="1" spc="-10" dirty="0">
                <a:latin typeface="Times New Roman"/>
                <a:cs typeface="Times New Roman"/>
              </a:rPr>
              <a:t>bonds: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742</Words>
  <Application>Microsoft Office PowerPoint</Application>
  <PresentationFormat>Custom</PresentationFormat>
  <Paragraphs>92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 a single polypeptide chain or between different polypeptides. These bonds  contribute to the structural conformation and stability of proteins.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مركز المدار</dc:creator>
  <cp:lastModifiedBy>Maher</cp:lastModifiedBy>
  <cp:revision>4</cp:revision>
  <dcterms:created xsi:type="dcterms:W3CDTF">2019-03-30T09:01:10Z</dcterms:created>
  <dcterms:modified xsi:type="dcterms:W3CDTF">2019-10-20T05:44:35Z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2019-03-30T00:00:00Z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2019-03-30T00:00:00Z</vt:filetime>
  </property>
</Properties>
</file>